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19" r:id="rId3"/>
    <p:sldId id="264" r:id="rId4"/>
    <p:sldId id="311" r:id="rId5"/>
    <p:sldId id="288" r:id="rId6"/>
    <p:sldId id="275" r:id="rId7"/>
    <p:sldId id="287" r:id="rId8"/>
    <p:sldId id="293" r:id="rId9"/>
    <p:sldId id="286" r:id="rId10"/>
    <p:sldId id="294" r:id="rId11"/>
    <p:sldId id="306" r:id="rId12"/>
    <p:sldId id="297" r:id="rId13"/>
    <p:sldId id="315" r:id="rId14"/>
    <p:sldId id="285" r:id="rId15"/>
    <p:sldId id="320" r:id="rId16"/>
    <p:sldId id="300" r:id="rId17"/>
    <p:sldId id="302" r:id="rId18"/>
    <p:sldId id="303" r:id="rId19"/>
    <p:sldId id="304" r:id="rId20"/>
    <p:sldId id="299" r:id="rId21"/>
    <p:sldId id="301" r:id="rId22"/>
    <p:sldId id="305" r:id="rId23"/>
    <p:sldId id="316" r:id="rId24"/>
    <p:sldId id="258" r:id="rId25"/>
    <p:sldId id="298" r:id="rId26"/>
    <p:sldId id="317" r:id="rId27"/>
    <p:sldId id="308" r:id="rId28"/>
    <p:sldId id="312" r:id="rId29"/>
    <p:sldId id="310" r:id="rId30"/>
    <p:sldId id="307" r:id="rId31"/>
    <p:sldId id="318" r:id="rId32"/>
    <p:sldId id="260" r:id="rId33"/>
    <p:sldId id="280" r:id="rId34"/>
    <p:sldId id="281" r:id="rId35"/>
    <p:sldId id="282" r:id="rId36"/>
    <p:sldId id="283" r:id="rId37"/>
    <p:sldId id="284" r:id="rId38"/>
    <p:sldId id="289" r:id="rId39"/>
    <p:sldId id="314" r:id="rId40"/>
    <p:sldId id="261" r:id="rId41"/>
  </p:sldIdLst>
  <p:sldSz cx="18288000" cy="10287000"/>
  <p:notesSz cx="6735763" cy="98694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40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淳鋒" userId="50787d98-96a5-4ff8-be2d-660b490fed00" providerId="ADAL" clId="{75943C71-77A3-4E84-907F-6A6FDEF77B89}"/>
    <pc:docChg chg="undo redo custSel modSld">
      <pc:chgData name="王淳鋒" userId="50787d98-96a5-4ff8-be2d-660b490fed00" providerId="ADAL" clId="{75943C71-77A3-4E84-907F-6A6FDEF77B89}" dt="2025-11-26T06:29:27.495" v="60" actId="20577"/>
      <pc:docMkLst>
        <pc:docMk/>
      </pc:docMkLst>
      <pc:sldChg chg="modSp">
        <pc:chgData name="王淳鋒" userId="50787d98-96a5-4ff8-be2d-660b490fed00" providerId="ADAL" clId="{75943C71-77A3-4E84-907F-6A6FDEF77B89}" dt="2025-11-26T06:27:16.442" v="3"/>
        <pc:sldMkLst>
          <pc:docMk/>
          <pc:sldMk cId="1679949164" sldId="260"/>
        </pc:sldMkLst>
        <pc:graphicFrameChg chg="mod">
          <ac:chgData name="王淳鋒" userId="50787d98-96a5-4ff8-be2d-660b490fed00" providerId="ADAL" clId="{75943C71-77A3-4E84-907F-6A6FDEF77B89}" dt="2025-11-26T06:27:16.442" v="3"/>
          <ac:graphicFrameMkLst>
            <pc:docMk/>
            <pc:sldMk cId="1679949164" sldId="260"/>
            <ac:graphicFrameMk id="11" creationId="{F0B548DA-EE46-5DA6-B5A1-55D1BF1EA396}"/>
          </ac:graphicFrameMkLst>
        </pc:graphicFrameChg>
      </pc:sldChg>
      <pc:sldChg chg="modSp">
        <pc:chgData name="王淳鋒" userId="50787d98-96a5-4ff8-be2d-660b490fed00" providerId="ADAL" clId="{75943C71-77A3-4E84-907F-6A6FDEF77B89}" dt="2025-11-26T06:27:22.858" v="8"/>
        <pc:sldMkLst>
          <pc:docMk/>
          <pc:sldMk cId="1326720706" sldId="280"/>
        </pc:sldMkLst>
        <pc:graphicFrameChg chg="mod">
          <ac:chgData name="王淳鋒" userId="50787d98-96a5-4ff8-be2d-660b490fed00" providerId="ADAL" clId="{75943C71-77A3-4E84-907F-6A6FDEF77B89}" dt="2025-11-26T06:27:22.858" v="8"/>
          <ac:graphicFrameMkLst>
            <pc:docMk/>
            <pc:sldMk cId="1326720706" sldId="280"/>
            <ac:graphicFrameMk id="8" creationId="{3F27AC8A-BA7F-E59C-5343-E52FA84C1C1E}"/>
          </ac:graphicFrameMkLst>
        </pc:graphicFrameChg>
      </pc:sldChg>
      <pc:sldChg chg="modSp">
        <pc:chgData name="王淳鋒" userId="50787d98-96a5-4ff8-be2d-660b490fed00" providerId="ADAL" clId="{75943C71-77A3-4E84-907F-6A6FDEF77B89}" dt="2025-11-26T06:27:37.484" v="10"/>
        <pc:sldMkLst>
          <pc:docMk/>
          <pc:sldMk cId="3410073451" sldId="281"/>
        </pc:sldMkLst>
        <pc:graphicFrameChg chg="mod">
          <ac:chgData name="王淳鋒" userId="50787d98-96a5-4ff8-be2d-660b490fed00" providerId="ADAL" clId="{75943C71-77A3-4E84-907F-6A6FDEF77B89}" dt="2025-11-26T06:27:37.484" v="10"/>
          <ac:graphicFrameMkLst>
            <pc:docMk/>
            <pc:sldMk cId="3410073451" sldId="281"/>
            <ac:graphicFrameMk id="8" creationId="{3DA79141-FE7E-54D7-E1BA-AC2D62B2A886}"/>
          </ac:graphicFrameMkLst>
        </pc:graphicFrameChg>
      </pc:sldChg>
      <pc:sldChg chg="modSp mod">
        <pc:chgData name="王淳鋒" userId="50787d98-96a5-4ff8-be2d-660b490fed00" providerId="ADAL" clId="{75943C71-77A3-4E84-907F-6A6FDEF77B89}" dt="2025-11-26T06:27:49.492" v="18"/>
        <pc:sldMkLst>
          <pc:docMk/>
          <pc:sldMk cId="1331353645" sldId="282"/>
        </pc:sldMkLst>
        <pc:graphicFrameChg chg="mod modGraphic">
          <ac:chgData name="王淳鋒" userId="50787d98-96a5-4ff8-be2d-660b490fed00" providerId="ADAL" clId="{75943C71-77A3-4E84-907F-6A6FDEF77B89}" dt="2025-11-26T06:27:49.492" v="18"/>
          <ac:graphicFrameMkLst>
            <pc:docMk/>
            <pc:sldMk cId="1331353645" sldId="282"/>
            <ac:graphicFrameMk id="8" creationId="{F3ADD65B-AE91-E06C-0D8A-9A55F585FA7B}"/>
          </ac:graphicFrameMkLst>
        </pc:graphicFrameChg>
      </pc:sldChg>
      <pc:sldChg chg="modSp">
        <pc:chgData name="王淳鋒" userId="50787d98-96a5-4ff8-be2d-660b490fed00" providerId="ADAL" clId="{75943C71-77A3-4E84-907F-6A6FDEF77B89}" dt="2025-11-26T06:28:01.880" v="28"/>
        <pc:sldMkLst>
          <pc:docMk/>
          <pc:sldMk cId="3985976269" sldId="283"/>
        </pc:sldMkLst>
        <pc:graphicFrameChg chg="mod">
          <ac:chgData name="王淳鋒" userId="50787d98-96a5-4ff8-be2d-660b490fed00" providerId="ADAL" clId="{75943C71-77A3-4E84-907F-6A6FDEF77B89}" dt="2025-11-26T06:28:01.880" v="28"/>
          <ac:graphicFrameMkLst>
            <pc:docMk/>
            <pc:sldMk cId="3985976269" sldId="283"/>
            <ac:graphicFrameMk id="10" creationId="{D51E1869-10EC-2979-E9CD-9AAAB82D3E57}"/>
          </ac:graphicFrameMkLst>
        </pc:graphicFrameChg>
      </pc:sldChg>
      <pc:sldChg chg="modSp mod">
        <pc:chgData name="王淳鋒" userId="50787d98-96a5-4ff8-be2d-660b490fed00" providerId="ADAL" clId="{75943C71-77A3-4E84-907F-6A6FDEF77B89}" dt="2025-11-26T06:29:27.495" v="60" actId="20577"/>
        <pc:sldMkLst>
          <pc:docMk/>
          <pc:sldMk cId="1672383672" sldId="284"/>
        </pc:sldMkLst>
        <pc:graphicFrameChg chg="mod modGraphic">
          <ac:chgData name="王淳鋒" userId="50787d98-96a5-4ff8-be2d-660b490fed00" providerId="ADAL" clId="{75943C71-77A3-4E84-907F-6A6FDEF77B89}" dt="2025-11-26T06:29:27.495" v="60" actId="20577"/>
          <ac:graphicFrameMkLst>
            <pc:docMk/>
            <pc:sldMk cId="1672383672" sldId="284"/>
            <ac:graphicFrameMk id="9" creationId="{00FF39FD-B877-C149-B7E8-8158329CBB51}"/>
          </ac:graphicFrameMkLst>
        </pc:graphicFrameChg>
      </pc:sldChg>
      <pc:sldChg chg="modSp mod">
        <pc:chgData name="王淳鋒" userId="50787d98-96a5-4ff8-be2d-660b490fed00" providerId="ADAL" clId="{75943C71-77A3-4E84-907F-6A6FDEF77B89}" dt="2025-11-26T06:28:34.908" v="35" actId="2165"/>
        <pc:sldMkLst>
          <pc:docMk/>
          <pc:sldMk cId="404108170" sldId="289"/>
        </pc:sldMkLst>
        <pc:graphicFrameChg chg="mod modGraphic">
          <ac:chgData name="王淳鋒" userId="50787d98-96a5-4ff8-be2d-660b490fed00" providerId="ADAL" clId="{75943C71-77A3-4E84-907F-6A6FDEF77B89}" dt="2025-11-26T06:28:34.908" v="35" actId="2165"/>
          <ac:graphicFrameMkLst>
            <pc:docMk/>
            <pc:sldMk cId="404108170" sldId="289"/>
            <ac:graphicFrameMk id="9" creationId="{46430137-D6BD-E1CF-A6E8-BBB596B39E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2C44FD7-EF6E-775F-9EDF-FB606835F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6AC9CD7-53D4-CA12-BB60-0DAC68865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893F-2B7C-4204-84E2-43665300B793}" type="datetimeFigureOut">
              <a:rPr lang="zh-TW" altLang="en-US" smtClean="0"/>
              <a:t>2025/11/26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800BBB-A809-BBA1-2A37-952EA998A0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153BE9-D5B5-66AC-5DD3-45263116F7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39A47-854E-4A8B-A4AF-E3018D4B7A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977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720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4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0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392CD-7330-9362-1BCE-4A19347B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4EB64-1F79-4F84-D12E-4B03F093D6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CD4FC-C46D-3820-028D-680426DD2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47654-84D2-BCC1-C0C3-EE102705D6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2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53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3EA6D-351C-AA20-A275-9C1764D12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DD504-9080-44E3-A5B6-19E81A8E3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6849F-F16C-C48E-C43A-81AFE7699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B80D8-3A3A-83AA-734B-D0CB1AC02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8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10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4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1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5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0D0D2-FE36-1C6B-94AB-AEF88A86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15866-82A6-865A-BA4C-9E74409DC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1BE2D-AC16-5180-25DA-22D0FF6C5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B7DED-7702-4DEF-C42F-305544B8C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05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3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0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B9A14-F20E-BE11-2B0D-016AC97C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57820F-D995-D22A-1B1A-F99AECF05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83A61-14CE-5002-3E13-C0CCD3A33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760C1-5D1B-4B8F-E32B-C3C13D5D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36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8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D640-8538-12FE-BA08-41C9AA13D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2D5B5-A66C-F5CD-8FF2-92C133759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AE176A-9800-9745-C0BF-54C155501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1E40F-AD1F-DBBF-4B26-876D68C47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59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533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0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4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9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6EEEB-2EAE-5C09-ABA7-04BCD2651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14AB2E-AA58-E567-A8F4-D934A0291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D4AB5-6AD7-C0E5-E5FD-8DBAD33EB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C23E9-42EF-6B5D-D171-1668601A9E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66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91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9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08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91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2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49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642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B9BF1-7C2A-56BC-F61D-EBE009DC2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308D2-439D-5936-F8A4-C2DDB4881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02A1B-818D-2DEC-57B8-954E92DCB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F819B-8F41-7208-844C-31A4898CE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9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9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6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53136" tIns="26568" rIns="53136" bIns="26568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53136" tIns="26568" rIns="53136" bIns="26568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889D6741-3C0A-6F07-037D-E559299D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89696" y="95719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E41BE3-BA4A-4B05-A155-EDDC10078E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slide" Target="slide3.xml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2.jpeg"/><Relationship Id="rId4" Type="http://schemas.openxmlformats.org/officeDocument/2006/relationships/image" Target="../media/image21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s://dohcm.ntunhs.edu.tw/intern_apply/intern_login.aspx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s://dohcm.ntunhs.edu.tw/newLogin.asp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5.png"/><Relationship Id="rId4" Type="http://schemas.openxmlformats.org/officeDocument/2006/relationships/image" Target="../media/image21.png"/><Relationship Id="rId9" Type="http://schemas.openxmlformats.org/officeDocument/2006/relationships/hyperlink" Target="https://dohcm.ntunhs.edu.tw/board_detail.aspx?num_board=5478&amp;type=intern_2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hyperlink" Target="https://icd-rnd.ntunhs.edu.tw/p/412-1038-2599.php?Lang=zh-t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s://icd-rnd.ntunhs.edu.tw/p/412-1038-2597.php?Lang=zh-tw" TargetMode="External"/><Relationship Id="rId5" Type="http://schemas.openxmlformats.org/officeDocument/2006/relationships/image" Target="../media/image22.png"/><Relationship Id="rId10" Type="http://schemas.openxmlformats.org/officeDocument/2006/relationships/hyperlink" Target="https://www.gender.edu.tw/web/index.php/home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gender.ntunhs.edu.tw/p/412-1009-807.php?Lang=zh-tw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9.png"/><Relationship Id="rId4" Type="http://schemas.openxmlformats.org/officeDocument/2006/relationships/image" Target="../media/image21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7.png"/><Relationship Id="rId4" Type="http://schemas.openxmlformats.org/officeDocument/2006/relationships/slide" Target="slide4.xml"/><Relationship Id="rId9" Type="http://schemas.openxmlformats.org/officeDocument/2006/relationships/image" Target="../media/image6.png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51.png"/><Relationship Id="rId4" Type="http://schemas.openxmlformats.org/officeDocument/2006/relationships/image" Target="../media/image21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48.png"/><Relationship Id="rId26" Type="http://schemas.openxmlformats.org/officeDocument/2006/relationships/image" Target="../media/image23.png"/><Relationship Id="rId3" Type="http://schemas.openxmlformats.org/officeDocument/2006/relationships/image" Target="../media/image52.png"/><Relationship Id="rId21" Type="http://schemas.openxmlformats.org/officeDocument/2006/relationships/image" Target="../media/image65.png"/><Relationship Id="rId7" Type="http://schemas.openxmlformats.org/officeDocument/2006/relationships/image" Target="../media/image47.png"/><Relationship Id="rId12" Type="http://schemas.openxmlformats.org/officeDocument/2006/relationships/image" Target="../media/image59.png"/><Relationship Id="rId17" Type="http://schemas.openxmlformats.org/officeDocument/2006/relationships/image" Target="../media/image63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8.png"/><Relationship Id="rId24" Type="http://schemas.openxmlformats.org/officeDocument/2006/relationships/image" Target="../media/image21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57.png"/><Relationship Id="rId19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6.png"/><Relationship Id="rId27" Type="http://schemas.openxmlformats.org/officeDocument/2006/relationships/image" Target="../media/image24.png"/><Relationship Id="rId30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s://dohcm.ntunhs.edu.tw/board_detail.aspx?num_board=5478&amp;type=intern_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922785" y="883655"/>
            <a:ext cx="16789248" cy="920583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42282" y="3743346"/>
            <a:ext cx="13200036" cy="20717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zh-TW" altLang="en-US" sz="6000" b="1" dirty="0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  <a:t>國立臺北護理健康大學 健康事業管理系</a:t>
            </a:r>
            <a:br>
              <a:rPr lang="zh-TW" altLang="en-US" sz="6000" b="1" dirty="0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</a:br>
            <a:r>
              <a:rPr lang="zh-TW" altLang="en-US" sz="6000" b="1" dirty="0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  <a:t>二技實習前說明會</a:t>
            </a:r>
            <a:endParaRPr lang="en-US" sz="6000" dirty="0"/>
          </a:p>
        </p:txBody>
      </p:sp>
      <p:sp>
        <p:nvSpPr>
          <p:cNvPr id="4" name="Text 1"/>
          <p:cNvSpPr txBox="1"/>
          <p:nvPr/>
        </p:nvSpPr>
        <p:spPr>
          <a:xfrm>
            <a:off x="6240859" y="5831320"/>
            <a:ext cx="5802883" cy="720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45000"/>
              </a:lnSpc>
              <a:buNone/>
            </a:pPr>
            <a:r>
              <a:rPr lang="zh-TW" altLang="en-US" sz="3600" b="1" dirty="0">
                <a:solidFill>
                  <a:schemeClr val="accent1"/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健康事業管理系 徐瑋老師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7324083" y="6552287"/>
            <a:ext cx="3668800" cy="4670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2800" dirty="0">
                <a:solidFill>
                  <a:srgbClr val="000000">
                    <a:alpha val="99000"/>
                  </a:srgbClr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114.11.19</a:t>
            </a:r>
            <a:r>
              <a:rPr lang="en-US" altLang="zh-TW" sz="2800" dirty="0">
                <a:solidFill>
                  <a:srgbClr val="000000">
                    <a:alpha val="99000"/>
                  </a:srgbClr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(</a:t>
            </a:r>
            <a:r>
              <a:rPr lang="zh-TW" altLang="en-US" sz="2800" dirty="0">
                <a:solidFill>
                  <a:srgbClr val="000000">
                    <a:alpha val="99000"/>
                  </a:srgbClr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三</a:t>
            </a:r>
            <a:r>
              <a:rPr lang="en-US" altLang="zh-TW" sz="2800" dirty="0">
                <a:solidFill>
                  <a:srgbClr val="000000">
                    <a:alpha val="99000"/>
                  </a:srgbClr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)</a:t>
            </a:r>
            <a:endParaRPr lang="en-US" sz="28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7480673" y="2109461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/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256645" y="4863730"/>
            <a:ext cx="1672803" cy="447596"/>
          </a:xfrm>
          <a:prstGeom prst="rect">
            <a:avLst/>
          </a:prstGeom>
        </p:spPr>
      </p:pic>
      <p:pic>
        <p:nvPicPr>
          <p:cNvPr id="13" name="Image 8" descr="preencoded.png"/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/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/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/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/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/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/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/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/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/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/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30DAC2DE-6DC5-1246-A0E6-8747EFEE5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4E30499-84D2-7288-8B55-7E4F9A68D688}"/>
              </a:ext>
            </a:extLst>
          </p:cNvPr>
          <p:cNvSpPr txBox="1">
            <a:spLocks/>
          </p:cNvSpPr>
          <p:nvPr/>
        </p:nvSpPr>
        <p:spPr>
          <a:xfrm>
            <a:off x="3283728" y="887192"/>
            <a:ext cx="10563755" cy="14709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實習資料檔案命名方式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76EBFB2-E64C-93CD-27E4-E89BC45D7A2C}"/>
              </a:ext>
            </a:extLst>
          </p:cNvPr>
          <p:cNvSpPr txBox="1">
            <a:spLocks/>
          </p:cNvSpPr>
          <p:nvPr/>
        </p:nvSpPr>
        <p:spPr>
          <a:xfrm>
            <a:off x="2199780" y="2687631"/>
            <a:ext cx="13888440" cy="59609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※114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17:00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繳交資料期限截止後，若有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需要修正或更新者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，請於繳交新檔案時於原檔案名稱後加入修正日期。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範例：健二二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實習履歷表</a:t>
            </a:r>
            <a:r>
              <a:rPr lang="en-US" altLang="zh-TW" sz="40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-1141125</a:t>
            </a:r>
          </a:p>
          <a:p>
            <a:pPr marL="0" indent="0">
              <a:buFont typeface="Arial" pitchFamily="34" charset="0"/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為方便資料整理，資料夾與檔案命名方式請嚴格遵照以上規則，若有不符規定者，將退回修正，謝謝。</a:t>
            </a: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7033520C-8697-C2C8-6DAE-24905BF97B0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2970616" y="893508"/>
            <a:ext cx="1152838" cy="1013397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FCB95E4-9F74-5607-120F-40C07C59A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13" name="圖形 12" descr="房子 以實心填滿">
            <a:hlinkClick r:id="rId10" action="ppaction://hlinksldjump"/>
            <a:extLst>
              <a:ext uri="{FF2B5EF4-FFF2-40B4-BE49-F238E27FC236}">
                <a16:creationId xmlns:a16="http://schemas.microsoft.com/office/drawing/2014/main" id="{2FF2A535-C3B3-4733-82B0-96B954E54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348580" y="90197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60B2E4D-BE87-DA60-6C98-9209355ACEBC}"/>
              </a:ext>
            </a:extLst>
          </p:cNvPr>
          <p:cNvSpPr txBox="1">
            <a:spLocks/>
          </p:cNvSpPr>
          <p:nvPr/>
        </p:nvSpPr>
        <p:spPr>
          <a:xfrm>
            <a:off x="7361407" y="1319437"/>
            <a:ext cx="4496176" cy="9706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重要公告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620EB63-5092-EB97-AADA-6F3735741943}"/>
              </a:ext>
            </a:extLst>
          </p:cNvPr>
          <p:cNvSpPr txBox="1"/>
          <p:nvPr/>
        </p:nvSpPr>
        <p:spPr>
          <a:xfrm>
            <a:off x="2453416" y="2972773"/>
            <a:ext cx="14312158" cy="497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實習相關事項及表單皆在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36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學校首頁→教學單位→健康事業管理系所→實習專區→實習公告</a:t>
            </a:r>
            <a:r>
              <a:rPr lang="en-US" altLang="zh-TW" sz="36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720000" indent="-514350">
              <a:lnSpc>
                <a:spcPct val="150000"/>
              </a:lnSpc>
              <a:spcBef>
                <a:spcPts val="600"/>
              </a:spcBef>
              <a:buFont typeface="Arial" pitchFamily="34" charset="0"/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名牌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依單位規定，若需自行準備，格式放系網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720000" indent="-514350">
              <a:lnSpc>
                <a:spcPct val="150000"/>
              </a:lnSpc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實習計畫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系網上自行下載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相關事項實習計畫書上皆有說明</a:t>
            </a:r>
            <a:endParaRPr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20000" indent="-514350">
              <a:lnSpc>
                <a:spcPct val="150000"/>
              </a:lnSpc>
              <a:buAutoNum type="arabicPeriod"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第一天報到相關資料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實習前會再整理並上傳至系網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0"/>
            <a:endParaRPr lang="en-US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*請注意班代通知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10" name="Image 13" descr="preencoded.png">
            <a:extLst>
              <a:ext uri="{FF2B5EF4-FFF2-40B4-BE49-F238E27FC236}">
                <a16:creationId xmlns:a16="http://schemas.microsoft.com/office/drawing/2014/main" id="{D4D0066E-4E92-CF40-39AA-2F09B96AADF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6596649" y="824619"/>
            <a:ext cx="1308655" cy="1516965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CEB04E78-E329-E890-D10F-4DCF8ADA1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31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7F75441E-A46F-80D7-9F05-6E047193E920}"/>
              </a:ext>
            </a:extLst>
          </p:cNvPr>
          <p:cNvGrpSpPr/>
          <p:nvPr/>
        </p:nvGrpSpPr>
        <p:grpSpPr>
          <a:xfrm>
            <a:off x="1572538" y="2795634"/>
            <a:ext cx="6355020" cy="3366631"/>
            <a:chOff x="1162115" y="2334503"/>
            <a:chExt cx="5768792" cy="3587466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1ADCF496-701A-D220-BF23-718C86DDB15C}"/>
                </a:ext>
              </a:extLst>
            </p:cNvPr>
            <p:cNvGrpSpPr/>
            <p:nvPr/>
          </p:nvGrpSpPr>
          <p:grpSpPr>
            <a:xfrm>
              <a:off x="1162115" y="5506768"/>
              <a:ext cx="5768792" cy="415201"/>
              <a:chOff x="1604004" y="4223749"/>
              <a:chExt cx="5776308" cy="415201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7E19ED2-D4C3-1F44-5D7A-9879886924DE}"/>
                  </a:ext>
                </a:extLst>
              </p:cNvPr>
              <p:cNvSpPr/>
              <p:nvPr/>
            </p:nvSpPr>
            <p:spPr>
              <a:xfrm>
                <a:off x="1604004" y="4463057"/>
                <a:ext cx="5770239" cy="175893"/>
              </a:xfrm>
              <a:prstGeom prst="rect">
                <a:avLst/>
              </a:pr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dirty="0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6D06C2A5-500F-57F2-DDC6-B0C9CC226FE1}"/>
                  </a:ext>
                </a:extLst>
              </p:cNvPr>
              <p:cNvSpPr/>
              <p:nvPr/>
            </p:nvSpPr>
            <p:spPr>
              <a:xfrm>
                <a:off x="1615804" y="4223749"/>
                <a:ext cx="5764508" cy="129909"/>
              </a:xfrm>
              <a:prstGeom prst="rect">
                <a:avLst/>
              </a:pr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pic>
          <p:nvPicPr>
            <p:cNvPr id="10" name="圖片 1">
              <a:extLst>
                <a:ext uri="{FF2B5EF4-FFF2-40B4-BE49-F238E27FC236}">
                  <a16:creationId xmlns:a16="http://schemas.microsoft.com/office/drawing/2014/main" id="{D8F521D7-96CB-2A32-4C8F-D2DCFCE9B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5" y="2334503"/>
              <a:ext cx="1243211" cy="13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DE0BE6C-7018-B596-AE6D-73FC49E0903D}"/>
                </a:ext>
              </a:extLst>
            </p:cNvPr>
            <p:cNvSpPr/>
            <p:nvPr/>
          </p:nvSpPr>
          <p:spPr>
            <a:xfrm>
              <a:off x="2928237" y="3889975"/>
              <a:ext cx="2880320" cy="132289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班級：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</a:t>
              </a:r>
              <a:r>
                <a:rPr lang="zh-TW" altLang="en-US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二二</a:t>
              </a:r>
              <a:r>
                <a:rPr lang="en-US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r>
                <a:rPr lang="zh-TW" altLang="zh-TW" sz="28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姓名：</a:t>
              </a:r>
              <a:r>
                <a:rPr lang="zh-TW" altLang="zh-TW" sz="2800" u="sng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林志玲</a:t>
              </a:r>
              <a:endParaRPr lang="zh-TW" altLang="zh-TW" sz="28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89178F6-34D9-7C33-FA48-9C1E9C19A0CA}"/>
                </a:ext>
              </a:extLst>
            </p:cNvPr>
            <p:cNvSpPr/>
            <p:nvPr/>
          </p:nvSpPr>
          <p:spPr>
            <a:xfrm>
              <a:off x="2580629" y="2427125"/>
              <a:ext cx="4338493" cy="12832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國立臺北護理健康大學 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zh-TW" altLang="zh-TW" sz="3000" kern="150" dirty="0"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健康事業管理系</a:t>
              </a:r>
              <a:endParaRPr lang="zh-TW" altLang="zh-TW" sz="3000" kern="15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CD26665B-2748-E627-C166-8D857ED032E3}"/>
              </a:ext>
            </a:extLst>
          </p:cNvPr>
          <p:cNvSpPr/>
          <p:nvPr/>
        </p:nvSpPr>
        <p:spPr>
          <a:xfrm>
            <a:off x="1338132" y="1008296"/>
            <a:ext cx="3236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spc="-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實習名牌</a:t>
            </a:r>
          </a:p>
        </p:txBody>
      </p:sp>
      <p:sp>
        <p:nvSpPr>
          <p:cNvPr id="16" name="橢圓形圖說文字 1">
            <a:extLst>
              <a:ext uri="{FF2B5EF4-FFF2-40B4-BE49-F238E27FC236}">
                <a16:creationId xmlns:a16="http://schemas.microsoft.com/office/drawing/2014/main" id="{267C4DE9-FDFD-247F-660B-D531C6F57BCC}"/>
              </a:ext>
            </a:extLst>
          </p:cNvPr>
          <p:cNvSpPr/>
          <p:nvPr/>
        </p:nvSpPr>
        <p:spPr>
          <a:xfrm>
            <a:off x="11820685" y="1639389"/>
            <a:ext cx="2842433" cy="2055058"/>
          </a:xfrm>
          <a:prstGeom prst="wedgeEllipseCallout">
            <a:avLst/>
          </a:prstGeom>
          <a:solidFill>
            <a:schemeClr val="accent4"/>
          </a:solidFill>
          <a:ln>
            <a:solidFill>
              <a:srgbClr val="C1CBD7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視單位需求自備</a:t>
            </a:r>
          </a:p>
        </p:txBody>
      </p:sp>
      <p:pic>
        <p:nvPicPr>
          <p:cNvPr id="17" name="內容版面配置區 3" descr="IMG_1975.JPG">
            <a:extLst>
              <a:ext uri="{FF2B5EF4-FFF2-40B4-BE49-F238E27FC236}">
                <a16:creationId xmlns:a16="http://schemas.microsoft.com/office/drawing/2014/main" id="{5F9D9D7D-B128-D1B8-E052-BB462DFB9A2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785151" y="4478950"/>
            <a:ext cx="4364603" cy="442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54B06BF4-9609-C0B8-E014-978E7276A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96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2E8C9-AEE6-D64E-18A3-857C009F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4E6A585-7114-70D4-265C-7480E26EE7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667517" y="495710"/>
            <a:ext cx="16789248" cy="9205834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2778B03A-9DC0-420B-9B01-3AC2AC5FE8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8538390" y="1720147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973F23A-5C29-1FD7-1873-050962DB4AF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27D58A4C-5E26-F922-5882-3FBDA5D143C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50BD11AA-16C1-342F-77E4-C5D3F7EA354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1A3EA12E-01D7-5C04-262F-889395FF086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>
            <a:extLst>
              <a:ext uri="{FF2B5EF4-FFF2-40B4-BE49-F238E27FC236}">
                <a16:creationId xmlns:a16="http://schemas.microsoft.com/office/drawing/2014/main" id="{80352D42-382B-B8A2-811A-3F2D3A31422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>
            <a:extLst>
              <a:ext uri="{FF2B5EF4-FFF2-40B4-BE49-F238E27FC236}">
                <a16:creationId xmlns:a16="http://schemas.microsoft.com/office/drawing/2014/main" id="{D622CD85-7B08-5C6C-F039-D7C0FF636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4405210" y="8694398"/>
            <a:ext cx="1672803" cy="447596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9BC9F7EB-2F36-0F65-1FC6-194B227ADBB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>
            <a:extLst>
              <a:ext uri="{FF2B5EF4-FFF2-40B4-BE49-F238E27FC236}">
                <a16:creationId xmlns:a16="http://schemas.microsoft.com/office/drawing/2014/main" id="{782D2DE8-A604-1741-5E54-CFF901A9048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>
            <a:extLst>
              <a:ext uri="{FF2B5EF4-FFF2-40B4-BE49-F238E27FC236}">
                <a16:creationId xmlns:a16="http://schemas.microsoft.com/office/drawing/2014/main" id="{ADE1D27A-E1DF-92FE-E2D6-A060612A2921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>
            <a:extLst>
              <a:ext uri="{FF2B5EF4-FFF2-40B4-BE49-F238E27FC236}">
                <a16:creationId xmlns:a16="http://schemas.microsoft.com/office/drawing/2014/main" id="{BB476119-64A5-3ECE-72DF-7E2403451B93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>
            <a:extLst>
              <a:ext uri="{FF2B5EF4-FFF2-40B4-BE49-F238E27FC236}">
                <a16:creationId xmlns:a16="http://schemas.microsoft.com/office/drawing/2014/main" id="{B3436BC3-AFB1-6DD4-9200-D03399D923F7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>
            <a:extLst>
              <a:ext uri="{FF2B5EF4-FFF2-40B4-BE49-F238E27FC236}">
                <a16:creationId xmlns:a16="http://schemas.microsoft.com/office/drawing/2014/main" id="{A4EE4068-927B-92D3-4397-77564D59F80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>
            <a:extLst>
              <a:ext uri="{FF2B5EF4-FFF2-40B4-BE49-F238E27FC236}">
                <a16:creationId xmlns:a16="http://schemas.microsoft.com/office/drawing/2014/main" id="{FB68BF8F-BCD0-8FDB-2EDA-BB982BD397A0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>
            <a:extLst>
              <a:ext uri="{FF2B5EF4-FFF2-40B4-BE49-F238E27FC236}">
                <a16:creationId xmlns:a16="http://schemas.microsoft.com/office/drawing/2014/main" id="{710836B8-8090-A5D5-3451-E9946AC11C03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>
            <a:extLst>
              <a:ext uri="{FF2B5EF4-FFF2-40B4-BE49-F238E27FC236}">
                <a16:creationId xmlns:a16="http://schemas.microsoft.com/office/drawing/2014/main" id="{86FFCDAF-E302-6CF1-041E-50331D96FD3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>
            <a:extLst>
              <a:ext uri="{FF2B5EF4-FFF2-40B4-BE49-F238E27FC236}">
                <a16:creationId xmlns:a16="http://schemas.microsoft.com/office/drawing/2014/main" id="{4FCC1594-8675-357B-5DE4-7947E0D9574A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E15B41-DEED-D9F2-55E0-73C990281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1573EC6C-0073-60BB-CE58-8219027674FF}"/>
              </a:ext>
            </a:extLst>
          </p:cNvPr>
          <p:cNvSpPr txBox="1"/>
          <p:nvPr/>
        </p:nvSpPr>
        <p:spPr>
          <a:xfrm>
            <a:off x="3275330" y="3189410"/>
            <a:ext cx="11737339" cy="23517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4100" b="1" dirty="0" err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  <a:t>實習注意事項</a:t>
            </a:r>
            <a:endParaRPr lang="en-US" sz="14100" b="1" dirty="0">
              <a:solidFill>
                <a:srgbClr val="000000">
                  <a:alpha val="99000"/>
                </a:srgbClr>
              </a:solidFill>
              <a:latin typeface="Noto Sans JP Bold" pitchFamily="34" charset="0"/>
              <a:ea typeface="Noto Sans JP Bold" pitchFamily="34" charset="-122"/>
              <a:cs typeface="Noto Sans JP Bold" pitchFamily="34" charset="-120"/>
            </a:endParaRPr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0AAA29EF-289E-C9E5-5DFC-BB56A34065BF}"/>
              </a:ext>
            </a:extLst>
          </p:cNvPr>
          <p:cNvSpPr txBox="1"/>
          <p:nvPr/>
        </p:nvSpPr>
        <p:spPr>
          <a:xfrm>
            <a:off x="2000420" y="5994051"/>
            <a:ext cx="14123442" cy="10684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TW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B. </a:t>
            </a:r>
            <a:r>
              <a:rPr lang="zh-TW" altLang="en-US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實習日期＆請假規定</a:t>
            </a:r>
          </a:p>
        </p:txBody>
      </p:sp>
      <p:pic>
        <p:nvPicPr>
          <p:cNvPr id="4" name="Image 8" descr="preencoded.png">
            <a:extLst>
              <a:ext uri="{FF2B5EF4-FFF2-40B4-BE49-F238E27FC236}">
                <a16:creationId xmlns:a16="http://schemas.microsoft.com/office/drawing/2014/main" id="{7BA2815F-EF2C-803C-4658-D4D878A143FA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1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471253" y="9724040"/>
            <a:ext cx="1415432" cy="426040"/>
          </a:xfrm>
          <a:prstGeom prst="rect">
            <a:avLst/>
          </a:prstGeom>
        </p:spPr>
      </p:pic>
      <p:pic>
        <p:nvPicPr>
          <p:cNvPr id="8" name="Image 17" descr="preencoded.png">
            <a:extLst>
              <a:ext uri="{FF2B5EF4-FFF2-40B4-BE49-F238E27FC236}">
                <a16:creationId xmlns:a16="http://schemas.microsoft.com/office/drawing/2014/main" id="{9F01C05F-B127-16F5-5BBE-1C5C647F9A0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5329814" y="459613"/>
            <a:ext cx="1103061" cy="1059635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11660096-61CE-9F69-C2E9-D6B723851DF8}"/>
              </a:ext>
            </a:extLst>
          </p:cNvPr>
          <p:cNvSpPr txBox="1">
            <a:spLocks/>
          </p:cNvSpPr>
          <p:nvPr/>
        </p:nvSpPr>
        <p:spPr>
          <a:xfrm>
            <a:off x="3069889" y="682202"/>
            <a:ext cx="12034968" cy="15032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實習日期及注意事項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B7FFFBD-B5B2-4CFD-C81E-44A223997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32932"/>
              </p:ext>
            </p:extLst>
          </p:nvPr>
        </p:nvGraphicFramePr>
        <p:xfrm>
          <a:off x="3510209" y="1957137"/>
          <a:ext cx="11267582" cy="677212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6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8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二技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(48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人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二技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(53</a:t>
                      </a:r>
                      <a:r>
                        <a:rPr lang="zh-TW" altLang="en-US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zh-TW" altLang="en-US" sz="2800" i="0" dirty="0"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實習時數</a:t>
                      </a:r>
                      <a:r>
                        <a:rPr lang="en-US" altLang="zh-TW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天數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altLang="zh-TW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分組</a:t>
                      </a:r>
                      <a:endParaRPr lang="en-US" altLang="zh-TW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4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實習起迄時間 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年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日至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年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</a:t>
                      </a:r>
                      <a:endParaRPr lang="en-US" altLang="zh-TW" sz="2800" kern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32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國定假日放假，以機構為主</a:t>
                      </a:r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altLang="zh-TW" sz="2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每週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天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週</a:t>
                      </a:r>
                      <a:r>
                        <a:rPr lang="zh-TW" altLang="en-US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一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週</a:t>
                      </a:r>
                      <a:r>
                        <a:rPr lang="zh-TW" altLang="en-US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四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每天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小時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en-US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按</a:t>
                      </a:r>
                      <a:r>
                        <a:rPr lang="zh-TW" altLang="zh-TW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實習機構</a:t>
                      </a:r>
                      <a:r>
                        <a:rPr lang="zh-TW" altLang="en-US" sz="28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上下班時間</a:t>
                      </a:r>
                      <a:r>
                        <a:rPr lang="en-US" altLang="zh-TW" sz="28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4717E6A5-B1EE-6EAA-ED9F-5F02DA9A9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304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F5EA5-F0EE-698C-3E3F-61F6CD1C8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8B9F79B-E03F-49B9-77B1-A49E8911E3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8E7A9952-348C-58D4-C959-23F760C2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A050E8E5-384C-FF06-570C-6098926828F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91F77E97-89D3-090A-22E5-7EF8867F7C8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>
            <a:extLst>
              <a:ext uri="{FF2B5EF4-FFF2-40B4-BE49-F238E27FC236}">
                <a16:creationId xmlns:a16="http://schemas.microsoft.com/office/drawing/2014/main" id="{B3337525-F9BD-C4ED-5EF4-AA241CF5835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A9307140-2774-70B0-D2A7-055D02C819A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471253" y="9724040"/>
            <a:ext cx="1415432" cy="426040"/>
          </a:xfrm>
          <a:prstGeom prst="rect">
            <a:avLst/>
          </a:prstGeom>
        </p:spPr>
      </p:pic>
      <p:pic>
        <p:nvPicPr>
          <p:cNvPr id="8" name="Image 17" descr="preencoded.png">
            <a:extLst>
              <a:ext uri="{FF2B5EF4-FFF2-40B4-BE49-F238E27FC236}">
                <a16:creationId xmlns:a16="http://schemas.microsoft.com/office/drawing/2014/main" id="{63796A9D-7484-0C33-89F5-79AA5AD9678C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5297730" y="678604"/>
            <a:ext cx="1103061" cy="1059635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6BB9852F-30FA-AB2C-E130-6945ADEEA17B}"/>
              </a:ext>
            </a:extLst>
          </p:cNvPr>
          <p:cNvSpPr txBox="1">
            <a:spLocks/>
          </p:cNvSpPr>
          <p:nvPr/>
        </p:nvSpPr>
        <p:spPr>
          <a:xfrm>
            <a:off x="5166049" y="881725"/>
            <a:ext cx="8119479" cy="8565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實習日期及注意事項</a:t>
            </a: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09566D55-1174-9209-B2D8-25DB53A1A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87DD7E3-59FB-0FB4-6DBA-420331C20476}"/>
              </a:ext>
            </a:extLst>
          </p:cNvPr>
          <p:cNvSpPr txBox="1"/>
          <p:nvPr/>
        </p:nvSpPr>
        <p:spPr>
          <a:xfrm>
            <a:off x="1825676" y="2490014"/>
            <a:ext cx="148002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依本系與各實習機構簽訂之實習合約書規定，安排每日實習時間不得超過八小時。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排班部分是原則上依機構安排，以白天班為主，同時須符合「每日實習時間不得超過八小時，每週實習時間，不得超過四十小時，且不得於午後十時至翌晨六時之時間內進行」之條件。</a:t>
            </a:r>
          </a:p>
        </p:txBody>
      </p:sp>
    </p:spTree>
    <p:extLst>
      <p:ext uri="{BB962C8B-B14F-4D97-AF65-F5344CB8AC3E}">
        <p14:creationId xmlns:p14="http://schemas.microsoft.com/office/powerpoint/2010/main" val="327964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12" name="標題 1">
            <a:extLst>
              <a:ext uri="{FF2B5EF4-FFF2-40B4-BE49-F238E27FC236}">
                <a16:creationId xmlns:a16="http://schemas.microsoft.com/office/drawing/2014/main" id="{4C53C276-30F5-935B-CD19-0BB3F8ABD0B6}"/>
              </a:ext>
            </a:extLst>
          </p:cNvPr>
          <p:cNvSpPr txBox="1">
            <a:spLocks/>
          </p:cNvSpPr>
          <p:nvPr/>
        </p:nvSpPr>
        <p:spPr>
          <a:xfrm>
            <a:off x="2759495" y="832241"/>
            <a:ext cx="11327071" cy="1788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請假流程圖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9768D82-96CF-FB21-252D-CA1E9AEAFC36}"/>
              </a:ext>
            </a:extLst>
          </p:cNvPr>
          <p:cNvSpPr/>
          <p:nvPr/>
        </p:nvSpPr>
        <p:spPr>
          <a:xfrm>
            <a:off x="4793372" y="8839565"/>
            <a:ext cx="7259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zh-TW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</a:t>
            </a:r>
            <a:r>
              <a:rPr lang="zh-TW" altLang="en-US" sz="2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另有規定，請依單位規定辦理。</a:t>
            </a:r>
            <a:endParaRPr lang="en-US" altLang="zh-TW" sz="24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931B17D-3B39-B73D-313C-4EC3170E1278}"/>
              </a:ext>
            </a:extLst>
          </p:cNvPr>
          <p:cNvSpPr txBox="1"/>
          <p:nvPr/>
        </p:nvSpPr>
        <p:spPr>
          <a:xfrm>
            <a:off x="4616862" y="8321274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圖</a:t>
            </a:r>
            <a:r>
              <a:rPr lang="en-US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1 </a:t>
            </a:r>
            <a:r>
              <a:rPr lang="zh-TW" altLang="en-US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國立臺北護理健康大學健康事業管理系健康照護實習請假流程</a:t>
            </a:r>
            <a:endParaRPr lang="zh-TW" altLang="zh-TW" dirty="0">
              <a:effectLst/>
              <a:latin typeface="Times New Roman" panose="02020603050405020304" pitchFamily="18" charset="0"/>
              <a:ea typeface="細明體" panose="02020509000000000000" pitchFamily="49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96C2873-BE54-5AED-E22C-0D50E567C03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 bwMode="auto">
          <a:xfrm>
            <a:off x="2426676" y="1500053"/>
            <a:ext cx="11992708" cy="6492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438CD02-473F-B793-BA85-BA0724732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500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232744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750517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6893E5FB-7E3E-7F3B-42BA-22F7F0A1FC5F}"/>
              </a:ext>
            </a:extLst>
          </p:cNvPr>
          <p:cNvSpPr txBox="1">
            <a:spLocks/>
          </p:cNvSpPr>
          <p:nvPr/>
        </p:nvSpPr>
        <p:spPr>
          <a:xfrm>
            <a:off x="590193" y="536483"/>
            <a:ext cx="9859716" cy="14696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</a:rPr>
              <a:t>請假單最後要上傳至</a:t>
            </a:r>
            <a:r>
              <a:rPr lang="zh-TW" alt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  <a:hlinkClick r:id="rId9"/>
              </a:rPr>
              <a:t>實習請假系統</a:t>
            </a:r>
            <a:br>
              <a:rPr lang="en-US" altLang="zh-TW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</a:rPr>
            </a:br>
            <a:r>
              <a:rPr lang="zh-TW" altLang="en-US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</a:rPr>
              <a:t>若可以補班，則不需請假</a:t>
            </a:r>
            <a:endParaRPr lang="zh-TW" altLang="en-US" sz="4300" b="1" dirty="0">
              <a:latin typeface="Noto Sans JP Bold"/>
              <a:ea typeface="Noto Sans JP Bold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71CB509-8DE8-4197-65DC-28687E3AC0C6}"/>
              </a:ext>
            </a:extLst>
          </p:cNvPr>
          <p:cNvSpPr txBox="1">
            <a:spLocks/>
          </p:cNvSpPr>
          <p:nvPr/>
        </p:nvSpPr>
        <p:spPr>
          <a:xfrm>
            <a:off x="590193" y="2874728"/>
            <a:ext cx="17493915" cy="666276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514350" algn="l"/>
              </a:tabLst>
            </a:pP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學生應按時上、下班（未經機構輔導教師同意，不得任意更改上下班時間），若有遲到早退，超過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（含）分鐘者或依該單位規定，每次扣實習總分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分；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者，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扣實習總分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；若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不假缺席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扣實習總分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，未事先辦妥請假或未准假前即離開工作單位者，視同不假缺席。</a:t>
            </a:r>
            <a:endParaRPr lang="en-US" altLang="zh-TW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150000"/>
              </a:lnSpc>
              <a:tabLst>
                <a:tab pos="228600" algn="l"/>
              </a:tabLst>
            </a:pP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1.1  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若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遲到早退嚴重者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，經該單位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機構老師反應，將進行輔導並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擬延長實習時數</a:t>
            </a:r>
            <a:r>
              <a:rPr lang="zh-TW" altLang="en-US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，產生之相關費用將由學生自行負擔。</a:t>
            </a:r>
            <a:endParaRPr lang="zh-TW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F34C1201-F324-6D0A-633D-E53793FE6CBA}"/>
              </a:ext>
            </a:extLst>
          </p:cNvPr>
          <p:cNvSpPr txBox="1">
            <a:spLocks/>
          </p:cNvSpPr>
          <p:nvPr/>
        </p:nvSpPr>
        <p:spPr bwMode="auto">
          <a:xfrm>
            <a:off x="590193" y="2004736"/>
            <a:ext cx="11223590" cy="707886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</a:rPr>
              <a:t>請假必須經由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Noto Sans JP Bold"/>
                <a:ea typeface="Noto Sans JP Bold"/>
              </a:rPr>
              <a:t>機構教師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</a:rPr>
              <a:t>與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Noto Sans JP Bold"/>
                <a:ea typeface="Noto Sans JP Bold"/>
              </a:rPr>
              <a:t>系上教師</a:t>
            </a:r>
            <a:r>
              <a:rPr lang="zh-TW" alt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JP Bold"/>
                <a:ea typeface="Noto Sans JP Bold"/>
              </a:rPr>
              <a:t>同意始可為之</a:t>
            </a:r>
            <a:endParaRPr lang="zh-TW" altLang="en-US" sz="4000" dirty="0">
              <a:solidFill>
                <a:srgbClr val="0000FF"/>
              </a:solidFill>
              <a:latin typeface="Noto Sans JP Bold"/>
              <a:ea typeface="Noto Sans JP Bold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8088D025-8243-8F31-7194-27AD258B0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74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2483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EA73616-0275-7B7C-9261-9C509EE727B9}"/>
              </a:ext>
            </a:extLst>
          </p:cNvPr>
          <p:cNvSpPr/>
          <p:nvPr/>
        </p:nvSpPr>
        <p:spPr>
          <a:xfrm>
            <a:off x="584130" y="1862408"/>
            <a:ext cx="17448766" cy="652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  <a:tabLst>
                <a:tab pos="514350" algn="l"/>
              </a:tabLst>
            </a:pPr>
            <a:r>
              <a:rPr lang="zh-TW" altLang="zh-TW" sz="4000" dirty="0">
                <a:latin typeface="Times New Roman"/>
                <a:ea typeface="標楷體"/>
              </a:rPr>
              <a:t>實習期間若需請假，需依以下規範辦理，</a:t>
            </a:r>
            <a:r>
              <a:rPr lang="zh-TW" altLang="zh-TW" sz="4000" dirty="0">
                <a:solidFill>
                  <a:srgbClr val="FF0000"/>
                </a:solidFill>
                <a:latin typeface="Times New Roman"/>
                <a:ea typeface="標楷體"/>
              </a:rPr>
              <a:t>所有請假時數將入缺席時數</a:t>
            </a:r>
            <a:r>
              <a:rPr lang="en-US" altLang="zh-TW" sz="4000" dirty="0">
                <a:latin typeface="Times New Roman"/>
                <a:ea typeface="標楷體"/>
              </a:rPr>
              <a:t>(</a:t>
            </a:r>
            <a:r>
              <a:rPr lang="zh-TW" altLang="zh-TW" sz="4000" dirty="0">
                <a:latin typeface="Times New Roman"/>
                <a:ea typeface="標楷體"/>
              </a:rPr>
              <a:t>公假、喪假、兵役假除外</a:t>
            </a:r>
            <a:r>
              <a:rPr lang="en-US" altLang="zh-TW" sz="4000" dirty="0">
                <a:latin typeface="Times New Roman"/>
                <a:ea typeface="標楷體"/>
              </a:rPr>
              <a:t>)</a:t>
            </a:r>
            <a:r>
              <a:rPr lang="zh-TW" altLang="zh-TW" sz="4000" dirty="0">
                <a:latin typeface="Times New Roman"/>
                <a:ea typeface="標楷體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4000" dirty="0">
                <a:latin typeface="Times New Roman"/>
                <a:ea typeface="標楷體"/>
              </a:rPr>
              <a:t>實習期間</a:t>
            </a:r>
            <a:r>
              <a:rPr lang="zh-TW" altLang="en-US" sz="4000" b="1" dirty="0">
                <a:solidFill>
                  <a:srgbClr val="FF0000"/>
                </a:solidFill>
                <a:latin typeface="Times New Roman"/>
                <a:ea typeface="標楷體"/>
              </a:rPr>
              <a:t>請事假次數不得超過</a:t>
            </a:r>
            <a:r>
              <a:rPr lang="en-US" altLang="zh-TW" sz="4000" b="1" dirty="0">
                <a:solidFill>
                  <a:srgbClr val="FF0000"/>
                </a:solidFill>
                <a:latin typeface="Times New Roman"/>
                <a:ea typeface="標楷體"/>
              </a:rPr>
              <a:t>3</a:t>
            </a:r>
            <a:r>
              <a:rPr lang="zh-TW" altLang="en-US" sz="4000" b="1" dirty="0">
                <a:solidFill>
                  <a:srgbClr val="FF0000"/>
                </a:solidFill>
                <a:latin typeface="Times New Roman"/>
                <a:ea typeface="標楷體"/>
              </a:rPr>
              <a:t>次，且不得連續請假。</a:t>
            </a:r>
            <a:endParaRPr lang="zh-TW" altLang="zh-TW" sz="4000" dirty="0">
              <a:latin typeface="Times New Roman"/>
              <a:ea typeface="細明體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000" b="1" kern="100" dirty="0">
                <a:latin typeface="Times New Roman"/>
                <a:ea typeface="標楷體"/>
              </a:rPr>
              <a:t>2.1 </a:t>
            </a:r>
            <a:r>
              <a:rPr lang="zh-TW" altLang="zh-TW" sz="4000" b="1" kern="100" dirty="0">
                <a:latin typeface="Times New Roman"/>
                <a:ea typeface="標楷體"/>
              </a:rPr>
              <a:t>公假認定原則：</a:t>
            </a:r>
            <a:r>
              <a:rPr lang="zh-TW" altLang="en-US" sz="4000" b="1" kern="100" dirty="0">
                <a:latin typeface="Times New Roman"/>
                <a:ea typeface="標楷體"/>
              </a:rPr>
              <a:t>除學校申請及就業相關活動</a:t>
            </a:r>
            <a:r>
              <a:rPr lang="en-US" altLang="zh-TW" sz="4000" b="1" kern="100" dirty="0">
                <a:solidFill>
                  <a:srgbClr val="FF0000"/>
                </a:solidFill>
                <a:latin typeface="Times New Roman"/>
                <a:ea typeface="標楷體"/>
              </a:rPr>
              <a:t>(</a:t>
            </a:r>
            <a:r>
              <a:rPr lang="zh-TW" altLang="en-US" sz="4000" b="1" kern="100" dirty="0">
                <a:solidFill>
                  <a:srgbClr val="FF0000"/>
                </a:solidFill>
                <a:latin typeface="Times New Roman"/>
                <a:ea typeface="標楷體"/>
              </a:rPr>
              <a:t>限一次</a:t>
            </a:r>
            <a:r>
              <a:rPr lang="en-US" altLang="zh-TW" sz="4000" b="1" kern="10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zh-TW" altLang="en-US" sz="4000" b="1" kern="100" dirty="0">
                <a:latin typeface="Times New Roman"/>
                <a:ea typeface="標楷體"/>
              </a:rPr>
              <a:t>，或其他因公需要如兵役體檢、兵役抽簽，其餘一律不得請公假。公假須於事前檢具</a:t>
            </a:r>
            <a:r>
              <a:rPr lang="zh-TW" altLang="en-US" sz="4000" b="1" u="sng" kern="100" dirty="0">
                <a:latin typeface="Times New Roman"/>
                <a:ea typeface="標楷體"/>
              </a:rPr>
              <a:t>相關證明文件</a:t>
            </a:r>
            <a:r>
              <a:rPr lang="zh-TW" altLang="en-US" sz="4000" b="1" kern="100" dirty="0">
                <a:latin typeface="Times New Roman"/>
                <a:ea typeface="標楷體"/>
              </a:rPr>
              <a:t>辦理。</a:t>
            </a:r>
            <a:endParaRPr lang="zh-TW" altLang="zh-TW" sz="4000" b="1" dirty="0">
              <a:latin typeface="Times New Roman"/>
              <a:ea typeface="細明體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F6B0824-474C-CD59-E049-F9ABCC7FC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78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7AB8E735-5CA9-9A32-540C-4417705AA1F9}"/>
              </a:ext>
            </a:extLst>
          </p:cNvPr>
          <p:cNvSpPr txBox="1">
            <a:spLocks/>
          </p:cNvSpPr>
          <p:nvPr/>
        </p:nvSpPr>
        <p:spPr>
          <a:xfrm>
            <a:off x="682736" y="2834791"/>
            <a:ext cx="16931496" cy="54784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3"/>
              <a:tabLst>
                <a:tab pos="228600" algn="l"/>
                <a:tab pos="514350" algn="l"/>
              </a:tabLst>
            </a:pP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學生請假，事假或公假至少</a:t>
            </a:r>
            <a:r>
              <a:rPr lang="zh-TW" altLang="zh-TW" sz="4000" u="heavy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於一週前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提出申請，病假至少應</a:t>
            </a:r>
            <a:r>
              <a:rPr lang="zh-TW" altLang="zh-TW" sz="4000" b="1" u="heavy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於上班前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r>
              <a:rPr lang="zh-TW" altLang="zh-TW" sz="4000" b="1" u="sng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機構輔導教師及本系負責老師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，事後依規定完成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請假手續</a:t>
            </a:r>
            <a:r>
              <a:rPr lang="en-US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請自行至系網下載填寫</a:t>
            </a:r>
            <a:r>
              <a:rPr lang="en-US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並附上證明文件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，未事先辦妥請假或未准假前即離開工作單位者，視同不假缺席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kern="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itchFamily="34" charset="0"/>
              <a:buAutoNum type="arabicPeriod" startAt="4"/>
              <a:tabLst>
                <a:tab pos="228600" algn="l"/>
                <a:tab pos="514350" algn="l"/>
              </a:tabLst>
            </a:pP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請假</a:t>
            </a:r>
            <a:r>
              <a:rPr lang="zh-TW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缺席時數累積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sz="4000" b="1" u="sng" kern="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，或不按請假規定請假三次 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以上者，</a:t>
            </a:r>
            <a:r>
              <a:rPr lang="zh-TW" altLang="zh-TW" sz="4000" b="1" kern="1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停止實習</a:t>
            </a:r>
            <a:r>
              <a:rPr lang="zh-TW" altLang="en-US" sz="40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115A2D93-AF93-BC68-4C76-E8039CCF5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19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FC86-40CD-8CD7-7AFA-FBF9C92ED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C647631-B9A3-4778-6751-41A977B1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007635" y="883655"/>
            <a:ext cx="16789248" cy="9205834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38E2B04C-89E7-66B1-9BEC-40979FB3948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7ACD67C6-1FFF-43BA-975F-067C0888666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5A7F5F29-F341-299F-8247-2A924BBA580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5A24B277-B9BB-83A9-FD90-02F6AD36385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>
            <a:extLst>
              <a:ext uri="{FF2B5EF4-FFF2-40B4-BE49-F238E27FC236}">
                <a16:creationId xmlns:a16="http://schemas.microsoft.com/office/drawing/2014/main" id="{8D813F20-206F-6AAA-9341-9AC986C450A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3" name="Image 8" descr="preencoded.png">
            <a:extLst>
              <a:ext uri="{FF2B5EF4-FFF2-40B4-BE49-F238E27FC236}">
                <a16:creationId xmlns:a16="http://schemas.microsoft.com/office/drawing/2014/main" id="{3B6667E4-4A09-04DA-8BF2-222A6FD53E5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73418" y="1953653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382FFBF4-B5A3-3A03-5F8C-1064D37D507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>
            <a:extLst>
              <a:ext uri="{FF2B5EF4-FFF2-40B4-BE49-F238E27FC236}">
                <a16:creationId xmlns:a16="http://schemas.microsoft.com/office/drawing/2014/main" id="{732ED46B-E93F-4B48-6310-38B2215241B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>
            <a:extLst>
              <a:ext uri="{FF2B5EF4-FFF2-40B4-BE49-F238E27FC236}">
                <a16:creationId xmlns:a16="http://schemas.microsoft.com/office/drawing/2014/main" id="{EEC4B2E7-D925-D9FC-306F-D4A075E9614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>
            <a:extLst>
              <a:ext uri="{FF2B5EF4-FFF2-40B4-BE49-F238E27FC236}">
                <a16:creationId xmlns:a16="http://schemas.microsoft.com/office/drawing/2014/main" id="{924D451B-A274-AD82-675C-09687EB21174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>
            <a:extLst>
              <a:ext uri="{FF2B5EF4-FFF2-40B4-BE49-F238E27FC236}">
                <a16:creationId xmlns:a16="http://schemas.microsoft.com/office/drawing/2014/main" id="{8C2B5EAD-3679-C202-6C9B-3ED26023ED1A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>
            <a:extLst>
              <a:ext uri="{FF2B5EF4-FFF2-40B4-BE49-F238E27FC236}">
                <a16:creationId xmlns:a16="http://schemas.microsoft.com/office/drawing/2014/main" id="{8126A2FF-5575-3216-5683-5CDC46DC0842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>
            <a:extLst>
              <a:ext uri="{FF2B5EF4-FFF2-40B4-BE49-F238E27FC236}">
                <a16:creationId xmlns:a16="http://schemas.microsoft.com/office/drawing/2014/main" id="{D23FB5A6-BAE5-E976-158A-3FB114F02C73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756969" y="8424437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>
            <a:extLst>
              <a:ext uri="{FF2B5EF4-FFF2-40B4-BE49-F238E27FC236}">
                <a16:creationId xmlns:a16="http://schemas.microsoft.com/office/drawing/2014/main" id="{6237BEE1-4DEC-7285-A875-685E3D09B212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10525937" y="8580441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>
            <a:extLst>
              <a:ext uri="{FF2B5EF4-FFF2-40B4-BE49-F238E27FC236}">
                <a16:creationId xmlns:a16="http://schemas.microsoft.com/office/drawing/2014/main" id="{51F06516-C76E-565B-4A3D-A4E996C831D2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>
            <a:extLst>
              <a:ext uri="{FF2B5EF4-FFF2-40B4-BE49-F238E27FC236}">
                <a16:creationId xmlns:a16="http://schemas.microsoft.com/office/drawing/2014/main" id="{85798311-F9DA-FA89-40B2-C1AE30FFA8F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D1CB70C2-4E7D-DFA1-5779-14C6C4C91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B9D5D6D-B2FF-3400-5A31-7ABD1969800B}"/>
              </a:ext>
            </a:extLst>
          </p:cNvPr>
          <p:cNvSpPr txBox="1"/>
          <p:nvPr/>
        </p:nvSpPr>
        <p:spPr>
          <a:xfrm>
            <a:off x="4158734" y="4107295"/>
            <a:ext cx="10487051" cy="385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7500"/>
              </a:lnSpc>
              <a:buAutoNum type="alphaUcPeriod"/>
            </a:pPr>
            <a:r>
              <a:rPr kumimoji="1"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實習前資料繳交</a:t>
            </a:r>
            <a:endParaRPr kumimoji="1" lang="en-US" altLang="zh-TW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7500"/>
              </a:lnSpc>
              <a:buAutoNum type="alphaUcPeriod"/>
            </a:pPr>
            <a:r>
              <a:rPr kumimoji="1"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實習日期 ＆ 請假規定</a:t>
            </a:r>
            <a:endParaRPr kumimoji="1" lang="en-US" altLang="zh-TW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7500"/>
              </a:lnSpc>
              <a:buAutoNum type="alphaUcPeriod"/>
            </a:pPr>
            <a:r>
              <a:rPr kumimoji="1"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實習作業繳交 ＆ 成績評值</a:t>
            </a:r>
            <a:endParaRPr kumimoji="1" lang="en-US" altLang="zh-TW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7500"/>
              </a:lnSpc>
              <a:buAutoNum type="alphaUcPeriod"/>
            </a:pPr>
            <a:r>
              <a:rPr kumimoji="1" lang="zh-TW" altLang="en-US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其它注意事項</a:t>
            </a:r>
            <a:r>
              <a:rPr kumimoji="1" lang="en-US" altLang="zh-TW" sz="5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sz="5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Text 0">
            <a:extLst>
              <a:ext uri="{FF2B5EF4-FFF2-40B4-BE49-F238E27FC236}">
                <a16:creationId xmlns:a16="http://schemas.microsoft.com/office/drawing/2014/main" id="{B1822839-0260-3370-CC03-58D382D3F67B}"/>
              </a:ext>
            </a:extLst>
          </p:cNvPr>
          <p:cNvSpPr txBox="1"/>
          <p:nvPr/>
        </p:nvSpPr>
        <p:spPr>
          <a:xfrm>
            <a:off x="2951726" y="1801902"/>
            <a:ext cx="12913895" cy="23517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4100" b="1" dirty="0" err="1">
                <a:solidFill>
                  <a:srgbClr val="000000">
                    <a:alpha val="99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Bold" pitchFamily="34" charset="-120"/>
              </a:rPr>
              <a:t>說明要點</a:t>
            </a:r>
            <a:endParaRPr lang="en-US" sz="14100" b="1" dirty="0">
              <a:solidFill>
                <a:srgbClr val="000000">
                  <a:alpha val="99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74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CE681E1-8171-809D-03C8-1EDA2098E99B}"/>
              </a:ext>
            </a:extLst>
          </p:cNvPr>
          <p:cNvSpPr txBox="1"/>
          <p:nvPr/>
        </p:nvSpPr>
        <p:spPr>
          <a:xfrm>
            <a:off x="4375942" y="5000666"/>
            <a:ext cx="9536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健二二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123456789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王小明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登入帳號：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123456789</a:t>
            </a: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密碼：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A123456789</a:t>
            </a: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待系統完成後會再請同學登入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D947FDE7-87BE-D6FC-0F79-C727BF0FD723}"/>
              </a:ext>
            </a:extLst>
          </p:cNvPr>
          <p:cNvSpPr txBox="1">
            <a:spLocks/>
          </p:cNvSpPr>
          <p:nvPr/>
        </p:nvSpPr>
        <p:spPr>
          <a:xfrm>
            <a:off x="3445238" y="1157475"/>
            <a:ext cx="11598628" cy="12274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健管系實習系統</a:t>
            </a:r>
            <a:endParaRPr lang="zh-TW" altLang="en-US" b="1" spc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C6B4C49-6634-A6CB-1069-782E7C9FCF08}"/>
              </a:ext>
            </a:extLst>
          </p:cNvPr>
          <p:cNvSpPr txBox="1"/>
          <p:nvPr/>
        </p:nvSpPr>
        <p:spPr>
          <a:xfrm>
            <a:off x="-3" y="2371693"/>
            <a:ext cx="18288003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4752975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登入</a:t>
            </a:r>
            <a:r>
              <a:rPr lang="zh-TW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  <a:hlinkClick r:id="rId9"/>
              </a:rPr>
              <a:t>健管系實習系統</a:t>
            </a:r>
            <a:endParaRPr lang="en-US" altLang="zh-TW" sz="40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indent="4752975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帳號：學號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  <a:p>
            <a:pPr indent="4752975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全字庫正楷體" panose="03000500000000000000" pitchFamily="66" charset="-120"/>
              </a:rPr>
              <a:t>密碼：身分證字號（開頭第一個字母需大寫）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全字庫正楷體" panose="03000500000000000000" pitchFamily="66" charset="-120"/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C1D7186-38A6-C3E0-5155-3F8004563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33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78212955-8D52-8D6E-E93F-58CC6E5D8EB4}"/>
              </a:ext>
            </a:extLst>
          </p:cNvPr>
          <p:cNvSpPr txBox="1">
            <a:spLocks/>
          </p:cNvSpPr>
          <p:nvPr/>
        </p:nvSpPr>
        <p:spPr>
          <a:xfrm>
            <a:off x="8139460" y="2400775"/>
            <a:ext cx="6813697" cy="1181763"/>
          </a:xfrm>
          <a:prstGeom prst="rect">
            <a:avLst/>
          </a:prstGeom>
          <a:solidFill>
            <a:srgbClr val="F9E8BD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80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實習請假單</a:t>
            </a:r>
            <a:endParaRPr lang="en-US" altLang="zh-TW" sz="680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2D88B9D-21E5-3771-F69C-B154CFFB82E8}"/>
              </a:ext>
            </a:extLst>
          </p:cNvPr>
          <p:cNvSpPr txBox="1"/>
          <p:nvPr/>
        </p:nvSpPr>
        <p:spPr>
          <a:xfrm>
            <a:off x="8139460" y="4047229"/>
            <a:ext cx="9516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系網 →　實習專區 →二技實習表單→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學年二技實習相關表單→</a:t>
            </a:r>
            <a:r>
              <a:rPr lang="zh-TW" altLang="en-US" sz="32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國立臺北護理健康大學健康事業管理系</a:t>
            </a:r>
            <a:r>
              <a:rPr lang="en-US" altLang="zh-TW" sz="32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-</a:t>
            </a:r>
            <a:r>
              <a:rPr lang="zh-TW" altLang="en-US" sz="32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二技實習計畫書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3C74172-ACA4-B057-9097-BC980E0A1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12382"/>
          <a:stretch/>
        </p:blipFill>
        <p:spPr>
          <a:xfrm>
            <a:off x="1014166" y="303477"/>
            <a:ext cx="6962307" cy="8716248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CF81AD18-6745-C415-8221-D74BD3DFB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4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BAFCB3DE-55B9-41BD-387C-816B720D35BA}"/>
              </a:ext>
            </a:extLst>
          </p:cNvPr>
          <p:cNvSpPr txBox="1">
            <a:spLocks/>
          </p:cNvSpPr>
          <p:nvPr/>
        </p:nvSpPr>
        <p:spPr>
          <a:xfrm>
            <a:off x="492377" y="1942288"/>
            <a:ext cx="6827717" cy="1238998"/>
          </a:xfrm>
          <a:prstGeom prst="rect">
            <a:avLst/>
          </a:prstGeom>
          <a:solidFill>
            <a:srgbClr val="F9E8BD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680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r>
              <a:rPr lang="zh-TW" altLang="en-US" sz="680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紀錄表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8D23C5-EE49-0B7C-4815-905179047FA5}"/>
              </a:ext>
            </a:extLst>
          </p:cNvPr>
          <p:cNvSpPr txBox="1"/>
          <p:nvPr/>
        </p:nvSpPr>
        <p:spPr>
          <a:xfrm>
            <a:off x="446218" y="3489801"/>
            <a:ext cx="7041537" cy="195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實習結束當日，請機構教師簽名後，個別掃描上傳至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iClass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實習單位如有差勤紀錄，可用其代替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F23D1C4-4481-A115-817F-9A5ABFA0E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7943" y="0"/>
            <a:ext cx="7371731" cy="10214424"/>
          </a:xfrm>
          <a:prstGeom prst="rect">
            <a:avLst/>
          </a:prstGeom>
        </p:spPr>
      </p:pic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6E3BB910-0DFE-B1E5-A34D-4DDF757A6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009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F0F31-6DA7-8D23-6099-29336D5FA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28B7DFF-2C2E-F04E-38F4-93BEA490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22682" y="578683"/>
            <a:ext cx="16789248" cy="9205834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84FD2167-B5A0-4084-BD2B-60491F468C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7883641" y="1792296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D1A29970-0960-74BA-A71E-E26EA75422C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76656954-0A0D-E3D9-039B-CE67090C9DE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5346E886-CAE4-508F-4D2D-80C0FCB24A4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34213F9E-7649-3A24-5D4F-8FEFF929980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>
            <a:extLst>
              <a:ext uri="{FF2B5EF4-FFF2-40B4-BE49-F238E27FC236}">
                <a16:creationId xmlns:a16="http://schemas.microsoft.com/office/drawing/2014/main" id="{423EBA63-044B-61D7-41A9-4EE6F38EED2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>
            <a:extLst>
              <a:ext uri="{FF2B5EF4-FFF2-40B4-BE49-F238E27FC236}">
                <a16:creationId xmlns:a16="http://schemas.microsoft.com/office/drawing/2014/main" id="{49867220-F10E-EB70-758B-D179C5CF5E3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4405210" y="8694398"/>
            <a:ext cx="1672803" cy="447596"/>
          </a:xfrm>
          <a:prstGeom prst="rect">
            <a:avLst/>
          </a:prstGeom>
        </p:spPr>
      </p:pic>
      <p:pic>
        <p:nvPicPr>
          <p:cNvPr id="13" name="Image 8" descr="preencoded.png">
            <a:extLst>
              <a:ext uri="{FF2B5EF4-FFF2-40B4-BE49-F238E27FC236}">
                <a16:creationId xmlns:a16="http://schemas.microsoft.com/office/drawing/2014/main" id="{BACF2DB9-63D9-EB74-359E-8046D8017147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B7E2D6FE-D956-774E-7BC1-237B4997C6CF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>
            <a:extLst>
              <a:ext uri="{FF2B5EF4-FFF2-40B4-BE49-F238E27FC236}">
                <a16:creationId xmlns:a16="http://schemas.microsoft.com/office/drawing/2014/main" id="{E1D18A68-AA79-C4F2-8011-A85E1E19B00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>
            <a:extLst>
              <a:ext uri="{FF2B5EF4-FFF2-40B4-BE49-F238E27FC236}">
                <a16:creationId xmlns:a16="http://schemas.microsoft.com/office/drawing/2014/main" id="{9132ED7F-1F98-9375-876E-904F5579DE46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>
            <a:extLst>
              <a:ext uri="{FF2B5EF4-FFF2-40B4-BE49-F238E27FC236}">
                <a16:creationId xmlns:a16="http://schemas.microsoft.com/office/drawing/2014/main" id="{62FDFCB0-7D3C-E228-7389-5F3BA7E22780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>
            <a:extLst>
              <a:ext uri="{FF2B5EF4-FFF2-40B4-BE49-F238E27FC236}">
                <a16:creationId xmlns:a16="http://schemas.microsoft.com/office/drawing/2014/main" id="{D929FF37-D116-8970-1029-44B70DB1C73F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>
            <a:extLst>
              <a:ext uri="{FF2B5EF4-FFF2-40B4-BE49-F238E27FC236}">
                <a16:creationId xmlns:a16="http://schemas.microsoft.com/office/drawing/2014/main" id="{8248B890-4C9E-EDC5-16CA-1ABD3FBD04CD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>
            <a:extLst>
              <a:ext uri="{FF2B5EF4-FFF2-40B4-BE49-F238E27FC236}">
                <a16:creationId xmlns:a16="http://schemas.microsoft.com/office/drawing/2014/main" id="{CD73F96E-B3BA-D606-2ACA-8D3A1D97F2CF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>
            <a:extLst>
              <a:ext uri="{FF2B5EF4-FFF2-40B4-BE49-F238E27FC236}">
                <a16:creationId xmlns:a16="http://schemas.microsoft.com/office/drawing/2014/main" id="{CBD64793-F65B-92D2-2B9B-FDB9C285BFDB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>
            <a:extLst>
              <a:ext uri="{FF2B5EF4-FFF2-40B4-BE49-F238E27FC236}">
                <a16:creationId xmlns:a16="http://schemas.microsoft.com/office/drawing/2014/main" id="{B3878F93-3A03-4995-E270-0DCEB350F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>
            <a:extLst>
              <a:ext uri="{FF2B5EF4-FFF2-40B4-BE49-F238E27FC236}">
                <a16:creationId xmlns:a16="http://schemas.microsoft.com/office/drawing/2014/main" id="{F613C869-0663-D6EA-A111-A5681ABE5EF5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4941173-5B01-AD7F-3DCE-CA6EB6C5F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355C0BF9-C553-C3B0-998D-5509A19DA195}"/>
              </a:ext>
            </a:extLst>
          </p:cNvPr>
          <p:cNvSpPr txBox="1"/>
          <p:nvPr/>
        </p:nvSpPr>
        <p:spPr>
          <a:xfrm>
            <a:off x="2660358" y="3451014"/>
            <a:ext cx="12913895" cy="23517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4100" b="1" dirty="0" err="1">
                <a:solidFill>
                  <a:srgbClr val="000000">
                    <a:alpha val="99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Bold" pitchFamily="34" charset="-120"/>
              </a:rPr>
              <a:t>實習注意事項</a:t>
            </a:r>
            <a:endParaRPr lang="en-US" sz="14100" b="1" dirty="0">
              <a:solidFill>
                <a:srgbClr val="000000">
                  <a:alpha val="99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Bold" pitchFamily="34" charset="-120"/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8879793C-F31F-12A8-B6BA-3F23730FD933}"/>
              </a:ext>
            </a:extLst>
          </p:cNvPr>
          <p:cNvSpPr txBox="1"/>
          <p:nvPr/>
        </p:nvSpPr>
        <p:spPr>
          <a:xfrm>
            <a:off x="4695188" y="5931523"/>
            <a:ext cx="8796223" cy="1081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45000"/>
              </a:lnSpc>
            </a:pPr>
            <a:r>
              <a:rPr lang="en-US" altLang="zh-TW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C. </a:t>
            </a:r>
            <a:r>
              <a:rPr lang="zh-TW" altLang="en-US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實習作業繳交＆成績評值</a:t>
            </a:r>
          </a:p>
        </p:txBody>
      </p:sp>
    </p:spTree>
    <p:extLst>
      <p:ext uri="{BB962C8B-B14F-4D97-AF65-F5344CB8AC3E}">
        <p14:creationId xmlns:p14="http://schemas.microsoft.com/office/powerpoint/2010/main" val="144815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15" name="Image 7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16" name="Image 8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17" name="Image 9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18" name="Image 10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pic>
        <p:nvPicPr>
          <p:cNvPr id="20" name="Image 4" descr="preencoded.png">
            <a:extLst>
              <a:ext uri="{FF2B5EF4-FFF2-40B4-BE49-F238E27FC236}">
                <a16:creationId xmlns:a16="http://schemas.microsoft.com/office/drawing/2014/main" id="{E33A1E0B-B99B-D64D-F8F1-B294F4EBD757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6208817" y="1385420"/>
            <a:ext cx="661711" cy="927112"/>
          </a:xfrm>
          <a:prstGeom prst="rect">
            <a:avLst/>
          </a:prstGeom>
        </p:spPr>
      </p:pic>
      <p:sp>
        <p:nvSpPr>
          <p:cNvPr id="21" name="標題 5">
            <a:extLst>
              <a:ext uri="{FF2B5EF4-FFF2-40B4-BE49-F238E27FC236}">
                <a16:creationId xmlns:a16="http://schemas.microsoft.com/office/drawing/2014/main" id="{55802941-9591-744A-C87E-FB53E9DA802B}"/>
              </a:ext>
            </a:extLst>
          </p:cNvPr>
          <p:cNvSpPr txBox="1">
            <a:spLocks/>
          </p:cNvSpPr>
          <p:nvPr/>
        </p:nvSpPr>
        <p:spPr>
          <a:xfrm>
            <a:off x="6713257" y="1505713"/>
            <a:ext cx="4280140" cy="6865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實習作業繳交</a:t>
            </a:r>
          </a:p>
        </p:txBody>
      </p:sp>
      <p:graphicFrame>
        <p:nvGraphicFramePr>
          <p:cNvPr id="22" name="內容版面配置區 3">
            <a:extLst>
              <a:ext uri="{FF2B5EF4-FFF2-40B4-BE49-F238E27FC236}">
                <a16:creationId xmlns:a16="http://schemas.microsoft.com/office/drawing/2014/main" id="{1A86576A-34BB-561A-9176-A703FEBC1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749659"/>
              </p:ext>
            </p:extLst>
          </p:nvPr>
        </p:nvGraphicFramePr>
        <p:xfrm>
          <a:off x="1768643" y="2653072"/>
          <a:ext cx="14750714" cy="60247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6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1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9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繳交日期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繳交對象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800" i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7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19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3/3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週二晚上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23:59pm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</a:pPr>
                      <a:r>
                        <a:rPr lang="zh-TW" sz="2600" i="0" u="none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以個人為單位繳交，但可團體討論。</a:t>
                      </a:r>
                      <a:r>
                        <a:rPr lang="zh-TW" sz="2600" i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zh-TW" sz="2600" b="1" i="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附件二十</a:t>
                      </a:r>
                      <a:r>
                        <a:rPr lang="zh-TW" altLang="en-US" sz="2600" b="0" i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2600" b="0" i="0" u="non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91934"/>
                  </a:ext>
                </a:extLst>
              </a:tr>
              <a:tr h="25302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實習日誌或</a:t>
                      </a:r>
                      <a:endParaRPr lang="en-US" altLang="zh-TW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實習週誌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3/10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3/24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</a:p>
                    <a:p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4/7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4/21</a:t>
                      </a:r>
                      <a:r>
                        <a:rPr lang="zh-TW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5/5</a:t>
                      </a:r>
                      <a:endParaRPr lang="zh-TW" altLang="zh-TW" sz="24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每兩週上傳一次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隔週二晚上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23:59pm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每位同學一份，繳交項目視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校內指導老師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規定，如</a:t>
                      </a:r>
                      <a:r>
                        <a:rPr kumimoji="0" lang="zh-TW" altLang="en-US" sz="26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附件三、附件四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kumimoji="0" lang="zh-TW" altLang="en-US" sz="26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但</a:t>
                      </a:r>
                      <a:r>
                        <a:rPr kumimoji="0" lang="zh-TW" alt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實習週誌</a:t>
                      </a:r>
                      <a:r>
                        <a:rPr kumimoji="0" lang="zh-TW" altLang="en-US" sz="2600" b="0" i="0" u="none" strike="noStrike" kern="15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可團體討論一份。</a:t>
                      </a:r>
                      <a:endParaRPr kumimoji="0" lang="zh-TW" altLang="en-US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1717"/>
                  </a:ext>
                </a:extLst>
              </a:tr>
              <a:tr h="1768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「工作體驗」書面報告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事件分析或小專題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5/13</a:t>
                      </a:r>
                      <a:r>
                        <a:rPr lang="zh-TW" alt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實習結束前</a:t>
                      </a:r>
                      <a:r>
                        <a:rPr lang="en-US" sz="2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實習機構老師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sz="2600" i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每位同學一份，繳交項目視機構老師規定，如</a:t>
                      </a:r>
                      <a:r>
                        <a:rPr lang="zh-TW" sz="2600" b="1" i="0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附件五、附件六</a:t>
                      </a:r>
                      <a:r>
                        <a:rPr lang="zh-TW" sz="2600" i="0" u="non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A0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97901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0E6540-0B47-ED5B-9517-19BE2A366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3055352-267E-0E88-D9E5-3318B7EDF95C}"/>
              </a:ext>
            </a:extLst>
          </p:cNvPr>
          <p:cNvSpPr txBox="1">
            <a:spLocks/>
          </p:cNvSpPr>
          <p:nvPr/>
        </p:nvSpPr>
        <p:spPr>
          <a:xfrm>
            <a:off x="7040016" y="1274401"/>
            <a:ext cx="4618584" cy="93441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成績評值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191BB9AB-F15B-EE2D-C430-18E7B9897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26198"/>
              </p:ext>
            </p:extLst>
          </p:nvPr>
        </p:nvGraphicFramePr>
        <p:xfrm>
          <a:off x="2376236" y="2531129"/>
          <a:ext cx="13535528" cy="63052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83545">
                  <a:extLst>
                    <a:ext uri="{9D8B030D-6E8A-4147-A177-3AD203B41FA5}">
                      <a16:colId xmlns:a16="http://schemas.microsoft.com/office/drawing/2014/main" val="4155101003"/>
                    </a:ext>
                  </a:extLst>
                </a:gridCol>
                <a:gridCol w="9323227">
                  <a:extLst>
                    <a:ext uri="{9D8B030D-6E8A-4147-A177-3AD203B41FA5}">
                      <a16:colId xmlns:a16="http://schemas.microsoft.com/office/drawing/2014/main" val="1561893760"/>
                    </a:ext>
                  </a:extLst>
                </a:gridCol>
                <a:gridCol w="1628756">
                  <a:extLst>
                    <a:ext uri="{9D8B030D-6E8A-4147-A177-3AD203B41FA5}">
                      <a16:colId xmlns:a16="http://schemas.microsoft.com/office/drawing/2014/main" val="1805679365"/>
                    </a:ext>
                  </a:extLst>
                </a:gridCol>
              </a:tblGrid>
              <a:tr h="532646">
                <a:tc>
                  <a:txBody>
                    <a:bodyPr/>
                    <a:lstStyle/>
                    <a:p>
                      <a:pPr algn="ctr"/>
                      <a:r>
                        <a:rPr 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</a:t>
                      </a:r>
                      <a:r>
                        <a:rPr 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值</a:t>
                      </a:r>
                      <a:r>
                        <a:rPr 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</a:t>
                      </a:r>
                      <a:r>
                        <a:rPr 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</a:t>
                      </a:r>
                      <a:r>
                        <a:rPr 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013939527"/>
                  </a:ext>
                </a:extLst>
              </a:tr>
              <a:tr h="1597939">
                <a:tc rowSpan="3">
                  <a:txBody>
                    <a:bodyPr/>
                    <a:lstStyle/>
                    <a:p>
                      <a:pPr algn="ctr"/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機構實習表現與工作體驗書面報告成績</a:t>
                      </a:r>
                      <a:endParaRPr lang="en-US" altLang="zh-TW" sz="2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360363" algn="just">
                        <a:buNone/>
                      </a:pP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專業知識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、工作態度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(15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</a:p>
                    <a:p>
                      <a:pPr marL="0" indent="360363" algn="just">
                        <a:buNone/>
                      </a:pP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工作表現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、工作體驗書面報告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</a:t>
                      </a:r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7752402"/>
                  </a:ext>
                </a:extLst>
              </a:tr>
              <a:tr h="5810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33985" indent="-133985" algn="l"/>
                      <a:r>
                        <a:rPr lang="en-US" alt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學士班核心能力指標達成評值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0%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67888765"/>
                  </a:ext>
                </a:extLst>
              </a:tr>
              <a:tr h="5326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ctr"/>
                      <a:r>
                        <a:rPr lang="zh-TW" sz="2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2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2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731926"/>
                  </a:ext>
                </a:extLst>
              </a:tr>
              <a:tr h="532646">
                <a:tc rowSpan="3">
                  <a:txBody>
                    <a:bodyPr/>
                    <a:lstStyle/>
                    <a:p>
                      <a:pPr algn="ctr"/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本系教師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152400" algn="just"/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實習規劃表、實習日誌</a:t>
                      </a:r>
                      <a:r>
                        <a:rPr lang="zh-TW" alt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週誌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15836532"/>
                  </a:ext>
                </a:extLst>
              </a:tr>
              <a:tr h="5326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工作體驗書面報告或事件分析或小專題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5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zh-TW" sz="2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967198172"/>
                  </a:ext>
                </a:extLst>
              </a:tr>
              <a:tr h="5326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35498"/>
                  </a:ext>
                </a:extLst>
              </a:tr>
              <a:tr h="58106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總成績</a:t>
                      </a:r>
                      <a:endParaRPr lang="en-US" alt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（實習機構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60%+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本系實習指導老師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40%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－曠職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)*5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－</a:t>
                      </a:r>
                      <a:endParaRPr lang="en-US" altLang="zh-TW" sz="32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除公假外其他假別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次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)*2</a:t>
                      </a:r>
                      <a:r>
                        <a:rPr lang="zh-TW" altLang="en-US" sz="32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31189"/>
                  </a:ext>
                </a:extLst>
              </a:tr>
            </a:tbl>
          </a:graphicData>
        </a:graphic>
      </p:graphicFrame>
      <p:pic>
        <p:nvPicPr>
          <p:cNvPr id="10" name="Image 15" descr="preencoded.png">
            <a:extLst>
              <a:ext uri="{FF2B5EF4-FFF2-40B4-BE49-F238E27FC236}">
                <a16:creationId xmlns:a16="http://schemas.microsoft.com/office/drawing/2014/main" id="{98E6B5E3-7AE6-B3CC-15E8-DF76D52440A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6441462" y="1274401"/>
            <a:ext cx="1367074" cy="934414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00A8124-1E29-C6B2-EE77-6135293A7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25</a:t>
            </a:fld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020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F1047-A2BA-972D-ADCA-CC861236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DE9410B-8A30-710B-EBC9-2A565271B5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22682" y="540583"/>
            <a:ext cx="16789248" cy="9205834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18C5168B-A974-88E9-C6F6-DF2B24DF999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8312521" y="1895213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228B0952-53D6-1642-AE71-471241649F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663F948C-EEA2-614C-A78A-6F98ABF18A6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439701BA-815B-D043-C73A-CE3647BFD62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F4257C14-DA0F-7FA0-38A5-3B8A3E35A1F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>
            <a:extLst>
              <a:ext uri="{FF2B5EF4-FFF2-40B4-BE49-F238E27FC236}">
                <a16:creationId xmlns:a16="http://schemas.microsoft.com/office/drawing/2014/main" id="{905A4099-78EC-403F-A790-8516D5C8141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>
            <a:extLst>
              <a:ext uri="{FF2B5EF4-FFF2-40B4-BE49-F238E27FC236}">
                <a16:creationId xmlns:a16="http://schemas.microsoft.com/office/drawing/2014/main" id="{262886E0-B7B4-2719-B248-4CE94BAE0D9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4405210" y="8694398"/>
            <a:ext cx="1672803" cy="447596"/>
          </a:xfrm>
          <a:prstGeom prst="rect">
            <a:avLst/>
          </a:prstGeom>
        </p:spPr>
      </p:pic>
      <p:pic>
        <p:nvPicPr>
          <p:cNvPr id="13" name="Image 8" descr="preencoded.png">
            <a:extLst>
              <a:ext uri="{FF2B5EF4-FFF2-40B4-BE49-F238E27FC236}">
                <a16:creationId xmlns:a16="http://schemas.microsoft.com/office/drawing/2014/main" id="{06D14C6F-08C8-C89A-5423-5D59BBF1795A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73480199-D9DA-1364-FB6D-564C23671221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>
            <a:extLst>
              <a:ext uri="{FF2B5EF4-FFF2-40B4-BE49-F238E27FC236}">
                <a16:creationId xmlns:a16="http://schemas.microsoft.com/office/drawing/2014/main" id="{75D9B1D7-92FA-2B94-E89E-17AB90337F12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>
            <a:extLst>
              <a:ext uri="{FF2B5EF4-FFF2-40B4-BE49-F238E27FC236}">
                <a16:creationId xmlns:a16="http://schemas.microsoft.com/office/drawing/2014/main" id="{712FDC06-AC51-65BF-BA06-1AF9F5BF327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>
            <a:extLst>
              <a:ext uri="{FF2B5EF4-FFF2-40B4-BE49-F238E27FC236}">
                <a16:creationId xmlns:a16="http://schemas.microsoft.com/office/drawing/2014/main" id="{E75968E9-6B9F-1C76-2C27-2DA15F5F0504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>
            <a:extLst>
              <a:ext uri="{FF2B5EF4-FFF2-40B4-BE49-F238E27FC236}">
                <a16:creationId xmlns:a16="http://schemas.microsoft.com/office/drawing/2014/main" id="{77E4EEAD-ACAB-F35D-E0B0-9B1FC7517C3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>
            <a:extLst>
              <a:ext uri="{FF2B5EF4-FFF2-40B4-BE49-F238E27FC236}">
                <a16:creationId xmlns:a16="http://schemas.microsoft.com/office/drawing/2014/main" id="{65A2B7D5-C6DD-5D6D-834C-D0AE050E349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>
            <a:extLst>
              <a:ext uri="{FF2B5EF4-FFF2-40B4-BE49-F238E27FC236}">
                <a16:creationId xmlns:a16="http://schemas.microsoft.com/office/drawing/2014/main" id="{F1EC4BF9-998F-2D74-59C7-D8D430774330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>
            <a:extLst>
              <a:ext uri="{FF2B5EF4-FFF2-40B4-BE49-F238E27FC236}">
                <a16:creationId xmlns:a16="http://schemas.microsoft.com/office/drawing/2014/main" id="{561BEA4B-B1E3-8D7B-8D49-379232FB8BB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>
            <a:extLst>
              <a:ext uri="{FF2B5EF4-FFF2-40B4-BE49-F238E27FC236}">
                <a16:creationId xmlns:a16="http://schemas.microsoft.com/office/drawing/2014/main" id="{C5F42C2F-E44A-BF00-EC93-2D65658E7741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>
            <a:extLst>
              <a:ext uri="{FF2B5EF4-FFF2-40B4-BE49-F238E27FC236}">
                <a16:creationId xmlns:a16="http://schemas.microsoft.com/office/drawing/2014/main" id="{59C4A487-F98E-E940-2C2E-E97D1BEE2718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181DAD4-081D-EBE5-4C0E-C483DC731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D983037D-7861-D82C-A852-BDA1E593F7A4}"/>
              </a:ext>
            </a:extLst>
          </p:cNvPr>
          <p:cNvSpPr txBox="1"/>
          <p:nvPr/>
        </p:nvSpPr>
        <p:spPr>
          <a:xfrm>
            <a:off x="2660358" y="3416153"/>
            <a:ext cx="12913895" cy="23517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4100" b="1" dirty="0" err="1">
                <a:solidFill>
                  <a:srgbClr val="000000">
                    <a:alpha val="99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Bold" pitchFamily="34" charset="-120"/>
              </a:rPr>
              <a:t>實習注意事項</a:t>
            </a:r>
            <a:endParaRPr lang="en-US" sz="14100" b="1" dirty="0">
              <a:solidFill>
                <a:srgbClr val="000000">
                  <a:alpha val="99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Bold" pitchFamily="34" charset="-120"/>
            </a:endParaRPr>
          </a:p>
        </p:txBody>
      </p:sp>
      <p:sp>
        <p:nvSpPr>
          <p:cNvPr id="25" name="Text 1">
            <a:extLst>
              <a:ext uri="{FF2B5EF4-FFF2-40B4-BE49-F238E27FC236}">
                <a16:creationId xmlns:a16="http://schemas.microsoft.com/office/drawing/2014/main" id="{21808A9D-E9CC-85A4-491F-FC2DAEF126DB}"/>
              </a:ext>
            </a:extLst>
          </p:cNvPr>
          <p:cNvSpPr txBox="1"/>
          <p:nvPr/>
        </p:nvSpPr>
        <p:spPr>
          <a:xfrm>
            <a:off x="6376167" y="5765354"/>
            <a:ext cx="5535665" cy="1081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TW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D. </a:t>
            </a:r>
            <a:r>
              <a:rPr lang="zh-TW" altLang="en-US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其它注意事項</a:t>
            </a:r>
          </a:p>
        </p:txBody>
      </p:sp>
    </p:spTree>
    <p:extLst>
      <p:ext uri="{BB962C8B-B14F-4D97-AF65-F5344CB8AC3E}">
        <p14:creationId xmlns:p14="http://schemas.microsoft.com/office/powerpoint/2010/main" val="383564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6451F91-6578-72F0-4C56-826EE1A45D48}"/>
              </a:ext>
            </a:extLst>
          </p:cNvPr>
          <p:cNvSpPr txBox="1">
            <a:spLocks/>
          </p:cNvSpPr>
          <p:nvPr/>
        </p:nvSpPr>
        <p:spPr>
          <a:xfrm>
            <a:off x="6150028" y="1052399"/>
            <a:ext cx="5987942" cy="18834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>
                <a:solidFill>
                  <a:schemeClr val="accent5">
                    <a:lumMod val="75000"/>
                  </a:schemeClr>
                </a:solidFill>
                <a:latin typeface="Noto Sans JP Bold"/>
                <a:ea typeface="微軟正黑體" panose="020B0604030504040204" pitchFamily="34" charset="-120"/>
              </a:rPr>
              <a:t>產學組提供</a:t>
            </a:r>
            <a:endParaRPr lang="en-US" altLang="zh-TW" sz="6000" b="1" dirty="0">
              <a:solidFill>
                <a:schemeClr val="accent5">
                  <a:lumMod val="75000"/>
                </a:schemeClr>
              </a:solidFill>
              <a:latin typeface="Noto Sans JP Bold"/>
              <a:ea typeface="微軟正黑體" panose="020B0604030504040204" pitchFamily="34" charset="-120"/>
            </a:endParaRPr>
          </a:p>
          <a:p>
            <a:r>
              <a:rPr lang="zh-TW" altLang="en-US" sz="6000" b="1" dirty="0">
                <a:solidFill>
                  <a:schemeClr val="accent5">
                    <a:lumMod val="75000"/>
                  </a:schemeClr>
                </a:solidFill>
                <a:latin typeface="Noto Sans JP Bold"/>
                <a:ea typeface="微軟正黑體" panose="020B0604030504040204" pitchFamily="34" charset="-120"/>
              </a:rPr>
              <a:t>實習相關資訊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C42C251-8710-98F4-9FA8-539D8C179B03}"/>
              </a:ext>
            </a:extLst>
          </p:cNvPr>
          <p:cNvSpPr/>
          <p:nvPr/>
        </p:nvSpPr>
        <p:spPr>
          <a:xfrm>
            <a:off x="1400218" y="3743116"/>
            <a:ext cx="154875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defTabSz="541338">
              <a:buFont typeface="+mj-lt"/>
              <a:buAutoNum type="arabicPeriod"/>
            </a:pPr>
            <a:r>
              <a:rPr lang="zh-TW" altLang="en-US" sz="4400" u="sng" dirty="0">
                <a:highlight>
                  <a:srgbClr val="FFFF00"/>
                </a:highlight>
                <a:latin typeface="Noto Sans JP Bold"/>
                <a:ea typeface="微軟正黑體" panose="020B0604030504040204" pitchFamily="34" charset="-120"/>
              </a:rPr>
              <a:t>性平意識宣導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68275"/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本校性平會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0"/>
              </a:rPr>
              <a:t>教育部性別平等教育全球資訊網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實習前性平宣導參考簡報更新：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1"/>
              </a:rPr>
              <a:t>產學組網站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實習合約書與實習保險理賠相關資訊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12"/>
              </a:rPr>
              <a:t>產學組實習表單網站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Image 15" descr="preencoded.png">
            <a:extLst>
              <a:ext uri="{FF2B5EF4-FFF2-40B4-BE49-F238E27FC236}">
                <a16:creationId xmlns:a16="http://schemas.microsoft.com/office/drawing/2014/main" id="{22BF4313-C2A5-A1B4-3BB8-AE894DE0A71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4869039" y="1722447"/>
            <a:ext cx="1287822" cy="880244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9D4D777-8050-00F5-A8FA-35C273C21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177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86451F91-6578-72F0-4C56-826EE1A45D48}"/>
              </a:ext>
            </a:extLst>
          </p:cNvPr>
          <p:cNvSpPr txBox="1">
            <a:spLocks/>
          </p:cNvSpPr>
          <p:nvPr/>
        </p:nvSpPr>
        <p:spPr>
          <a:xfrm>
            <a:off x="8183392" y="1144222"/>
            <a:ext cx="4991127" cy="24569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Noto Sans JP Bold"/>
                <a:ea typeface="微軟正黑體" panose="020B0604030504040204" pitchFamily="34" charset="-120"/>
              </a:rPr>
              <a:t>「校外實習」</a:t>
            </a:r>
            <a:endParaRPr lang="en-US" altLang="zh-TW" sz="6600" b="1" dirty="0">
              <a:solidFill>
                <a:schemeClr val="accent5">
                  <a:lumMod val="75000"/>
                </a:schemeClr>
              </a:solidFill>
              <a:latin typeface="Noto Sans JP Bold"/>
              <a:ea typeface="微軟正黑體" panose="020B0604030504040204" pitchFamily="34" charset="-120"/>
            </a:endParaRPr>
          </a:p>
          <a:p>
            <a:r>
              <a:rPr lang="zh-TW" altLang="en-US" sz="6600" b="1" dirty="0">
                <a:solidFill>
                  <a:schemeClr val="accent5">
                    <a:lumMod val="75000"/>
                  </a:schemeClr>
                </a:solidFill>
                <a:latin typeface="Noto Sans JP Bold"/>
                <a:ea typeface="微軟正黑體" panose="020B0604030504040204" pitchFamily="34" charset="-120"/>
              </a:rPr>
              <a:t>實習通知書</a:t>
            </a:r>
          </a:p>
        </p:txBody>
      </p:sp>
      <p:pic>
        <p:nvPicPr>
          <p:cNvPr id="10" name="Image 15" descr="preencoded.png">
            <a:extLst>
              <a:ext uri="{FF2B5EF4-FFF2-40B4-BE49-F238E27FC236}">
                <a16:creationId xmlns:a16="http://schemas.microsoft.com/office/drawing/2014/main" id="{22BF4313-C2A5-A1B4-3BB8-AE894DE0A71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13269834" y="1884470"/>
            <a:ext cx="1287822" cy="88024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96B4D84-2DB7-89FF-B09C-D2D70712EC1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134" t="1367" r="2623" b="2587"/>
          <a:stretch/>
        </p:blipFill>
        <p:spPr>
          <a:xfrm>
            <a:off x="733923" y="-6021"/>
            <a:ext cx="6933246" cy="1027748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F7D90907-C2F6-65B2-5C5A-FC73F8569BA3}"/>
              </a:ext>
            </a:extLst>
          </p:cNvPr>
          <p:cNvSpPr/>
          <p:nvPr/>
        </p:nvSpPr>
        <p:spPr>
          <a:xfrm>
            <a:off x="7799603" y="3523225"/>
            <a:ext cx="10356050" cy="504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1338">
              <a:lnSpc>
                <a:spcPct val="150000"/>
              </a:lnSpc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請每位同學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填寫實習通知書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，確認已完全了解實習相關規定並配合實習單位之教導與實習時間，且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無相關需協助事項者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，填寫後可直接</a:t>
            </a:r>
            <a:r>
              <a: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繳交給系秘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；若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有疑問者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可帶著通知書至前面</a:t>
            </a:r>
            <a:r>
              <a:rPr lang="zh-TW" altLang="en-US" sz="4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詢問實習總負責老師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DA1427F7-2356-41AE-E0AB-37201A1E9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245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922785" y="453123"/>
            <a:ext cx="16789248" cy="9205834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974542" y="-64029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816338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3" name="Image 8" descr="preencoded.png"/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096340" y="2170621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/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6402932" y="121330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/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15286422" y="12504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/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5865621" y="-656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/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/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6756411" y="200827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/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8600212" y="905132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/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4400299" y="8385394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/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10579286" y="8647576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/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/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9266562" y="8301761"/>
            <a:ext cx="1176143" cy="1176624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A73F672C-0494-8784-3BE4-075A393200B3}"/>
              </a:ext>
            </a:extLst>
          </p:cNvPr>
          <p:cNvSpPr txBox="1">
            <a:spLocks/>
          </p:cNvSpPr>
          <p:nvPr/>
        </p:nvSpPr>
        <p:spPr>
          <a:xfrm>
            <a:off x="6111190" y="2294998"/>
            <a:ext cx="5605254" cy="14356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老師的叮嚀</a:t>
            </a:r>
          </a:p>
        </p:txBody>
      </p: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1CBF57C5-97F6-CC63-AC05-8F8749DE2A8A}"/>
              </a:ext>
            </a:extLst>
          </p:cNvPr>
          <p:cNvSpPr txBox="1">
            <a:spLocks/>
          </p:cNvSpPr>
          <p:nvPr/>
        </p:nvSpPr>
        <p:spPr>
          <a:xfrm>
            <a:off x="3335713" y="4076510"/>
            <a:ext cx="11861699" cy="143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試想如果自己是正職，如何適當的處理不會做、不想做、做不好、做不到等情形。</a:t>
            </a:r>
          </a:p>
        </p:txBody>
      </p:sp>
      <p:sp>
        <p:nvSpPr>
          <p:cNvPr id="25" name="標題 1">
            <a:extLst>
              <a:ext uri="{FF2B5EF4-FFF2-40B4-BE49-F238E27FC236}">
                <a16:creationId xmlns:a16="http://schemas.microsoft.com/office/drawing/2014/main" id="{7B09D4D4-2DFD-9DAF-224A-A910C35B72EA}"/>
              </a:ext>
            </a:extLst>
          </p:cNvPr>
          <p:cNvSpPr txBox="1">
            <a:spLocks/>
          </p:cNvSpPr>
          <p:nvPr/>
        </p:nvSpPr>
        <p:spPr>
          <a:xfrm>
            <a:off x="4628907" y="5721494"/>
            <a:ext cx="9030185" cy="1395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zh-TW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〜〜</a:t>
            </a:r>
            <a:r>
              <a:rPr lang="zh-TW" altLang="en-US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態度決定你的高度</a:t>
            </a:r>
            <a:r>
              <a:rPr lang="en-US" altLang="zh-TW" sz="44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〜〜</a:t>
            </a:r>
            <a:endParaRPr lang="zh-TW" altLang="en-US" sz="44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內容版面配置區 3">
            <a:extLst>
              <a:ext uri="{FF2B5EF4-FFF2-40B4-BE49-F238E27FC236}">
                <a16:creationId xmlns:a16="http://schemas.microsoft.com/office/drawing/2014/main" id="{F98E6847-3D1B-708E-353E-389AAA95C4A7}"/>
              </a:ext>
            </a:extLst>
          </p:cNvPr>
          <p:cNvSpPr txBox="1">
            <a:spLocks/>
          </p:cNvSpPr>
          <p:nvPr/>
        </p:nvSpPr>
        <p:spPr>
          <a:xfrm>
            <a:off x="3335714" y="5449649"/>
            <a:ext cx="12080288" cy="109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cap="all" spc="200" baseline="0">
                <a:latin typeface="+mj-ea"/>
                <a:ea typeface="+mj-ea"/>
              </a:defRPr>
            </a:lvl1pPr>
            <a:lvl2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在實習期間的一言一行，代表北護健管系，也代表你個人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FA2A74-CE9F-F25A-6E78-2A1FC4B7C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03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22682" y="578683"/>
            <a:ext cx="16789248" cy="9205834"/>
          </a:xfrm>
          <a:prstGeom prst="rect">
            <a:avLst/>
          </a:prstGeom>
        </p:spPr>
      </p:pic>
      <p:sp>
        <p:nvSpPr>
          <p:cNvPr id="4" name="Text 1">
            <a:hlinkClick r:id="rId4" action="ppaction://hlinksldjump"/>
          </p:cNvPr>
          <p:cNvSpPr txBox="1"/>
          <p:nvPr/>
        </p:nvSpPr>
        <p:spPr>
          <a:xfrm>
            <a:off x="1830091" y="5122596"/>
            <a:ext cx="14123442" cy="22863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914400" indent="-914400" algn="ctr">
              <a:lnSpc>
                <a:spcPct val="145000"/>
              </a:lnSpc>
              <a:buAutoNum type="alphaUcPeriod"/>
            </a:pPr>
            <a:r>
              <a:rPr lang="zh-TW" altLang="en-US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實習前資料繳交</a:t>
            </a:r>
            <a:endParaRPr lang="en-US" altLang="zh-TW" sz="5400" b="1" dirty="0">
              <a:solidFill>
                <a:schemeClr val="accent1">
                  <a:alpha val="99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Regular" pitchFamily="34" charset="-120"/>
            </a:endParaRPr>
          </a:p>
          <a:p>
            <a:pPr algn="ctr">
              <a:lnSpc>
                <a:spcPct val="145000"/>
              </a:lnSpc>
            </a:pPr>
            <a:r>
              <a:rPr lang="en-US" altLang="zh-TW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(</a:t>
            </a:r>
            <a:r>
              <a:rPr lang="zh-TW" altLang="en-US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未依期限繳交取消本次實習資格</a:t>
            </a:r>
            <a:r>
              <a:rPr lang="en-US" altLang="zh-TW" sz="54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)</a:t>
            </a:r>
            <a:endParaRPr lang="zh-TW" altLang="en-US" sz="5400" b="1" dirty="0">
              <a:solidFill>
                <a:schemeClr val="accent1">
                  <a:alpha val="99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Regular" pitchFamily="34" charset="-12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9199788" y="1650763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/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/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14405210" y="8694398"/>
            <a:ext cx="1672803" cy="447596"/>
          </a:xfrm>
          <a:prstGeom prst="rect">
            <a:avLst/>
          </a:prstGeom>
        </p:spPr>
      </p:pic>
      <p:pic>
        <p:nvPicPr>
          <p:cNvPr id="14" name="Image 9" descr="preencoded.png"/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/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/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/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/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/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/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/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/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/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2FD079-AA3E-2FA5-6D99-076838DF1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3" name="Text 0"/>
          <p:cNvSpPr txBox="1"/>
          <p:nvPr/>
        </p:nvSpPr>
        <p:spPr>
          <a:xfrm>
            <a:off x="2687052" y="3142364"/>
            <a:ext cx="12913895" cy="23517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4100" b="1" dirty="0" err="1">
                <a:solidFill>
                  <a:srgbClr val="000000">
                    <a:alpha val="99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Bold" pitchFamily="34" charset="-120"/>
              </a:rPr>
              <a:t>實習注意事項</a:t>
            </a:r>
            <a:endParaRPr lang="en-US" sz="14100" b="1" dirty="0">
              <a:solidFill>
                <a:srgbClr val="000000">
                  <a:alpha val="99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Bold" pitchFamily="34" charset="-120"/>
            </a:endParaRPr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D06477CC-82DE-6DF5-FE9B-6B50E4633206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B738D3C1-29EF-E583-F28B-9C3130071999}"/>
              </a:ext>
            </a:extLst>
          </p:cNvPr>
          <p:cNvSpPr txBox="1">
            <a:spLocks/>
          </p:cNvSpPr>
          <p:nvPr/>
        </p:nvSpPr>
        <p:spPr>
          <a:xfrm>
            <a:off x="1020685" y="715434"/>
            <a:ext cx="10122974" cy="16842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ANY</a:t>
            </a:r>
            <a:r>
              <a:rPr lang="en-US" altLang="zh-TW" sz="5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zh-TW" sz="8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QUESTION?</a:t>
            </a:r>
            <a:endParaRPr lang="zh-TW" altLang="en-US" sz="8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9DE4D7-E8F2-ED9B-5AE1-948C45304CC0}"/>
              </a:ext>
            </a:extLst>
          </p:cNvPr>
          <p:cNvSpPr/>
          <p:nvPr/>
        </p:nvSpPr>
        <p:spPr>
          <a:xfrm>
            <a:off x="1020685" y="2258823"/>
            <a:ext cx="1127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Noto Sans JP Bold"/>
                <a:ea typeface="微軟正黑體" panose="020B0604030504040204" pitchFamily="34" charset="-120"/>
              </a:rPr>
              <a:t>若同學對於實習有任何問題可至健管系官方</a:t>
            </a:r>
            <a:r>
              <a:rPr lang="en-US" altLang="zh-TW" sz="3600" dirty="0">
                <a:latin typeface="Noto Sans JP Bold"/>
                <a:ea typeface="微軟正黑體" panose="020B0604030504040204" pitchFamily="34" charset="-120"/>
              </a:rPr>
              <a:t>LINE</a:t>
            </a:r>
            <a:r>
              <a:rPr lang="zh-TW" altLang="en-US" sz="3600" dirty="0">
                <a:latin typeface="Noto Sans JP Bold"/>
                <a:ea typeface="微軟正黑體" panose="020B0604030504040204" pitchFamily="34" charset="-120"/>
              </a:rPr>
              <a:t>詢問，將視問題採個別回復或統一由班代轉知</a:t>
            </a:r>
            <a:endParaRPr lang="en-US" altLang="zh-TW" sz="3600" dirty="0">
              <a:latin typeface="Noto Sans JP Bold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A83A228-8FAF-4AA0-D944-7C4F990616A5}"/>
              </a:ext>
            </a:extLst>
          </p:cNvPr>
          <p:cNvSpPr txBox="1"/>
          <p:nvPr/>
        </p:nvSpPr>
        <p:spPr>
          <a:xfrm>
            <a:off x="4324388" y="9043341"/>
            <a:ext cx="9639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atin typeface="Noto Sans JP Bold"/>
                <a:ea typeface="微軟正黑體" panose="020B0604030504040204" pitchFamily="34" charset="-120"/>
              </a:rPr>
              <a:t>※</a:t>
            </a:r>
            <a:r>
              <a:rPr lang="zh-TW" altLang="en-US" sz="4400" dirty="0">
                <a:latin typeface="Noto Sans JP Bold"/>
                <a:ea typeface="微軟正黑體" panose="020B0604030504040204" pitchFamily="34" charset="-120"/>
              </a:rPr>
              <a:t>請同學發問前</a:t>
            </a:r>
            <a:r>
              <a:rPr lang="zh-TW" altLang="en-US" sz="4400" b="1" u="sng" dirty="0">
                <a:solidFill>
                  <a:srgbClr val="FF0000"/>
                </a:solidFill>
                <a:highlight>
                  <a:srgbClr val="FFFF00"/>
                </a:highlight>
                <a:latin typeface="Noto Sans JP Bold"/>
                <a:ea typeface="微軟正黑體" panose="020B0604030504040204" pitchFamily="34" charset="-120"/>
              </a:rPr>
              <a:t>先詳讀實習計畫書</a:t>
            </a:r>
            <a:r>
              <a:rPr lang="zh-TW" altLang="en-US" sz="4400" dirty="0">
                <a:latin typeface="Noto Sans JP Bold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0AB9A43-09B2-2CF9-1276-B5C413D47D7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307" y="3830388"/>
            <a:ext cx="3398774" cy="339877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63DD2FF5-91CB-DEE1-189B-57929BB72524}"/>
              </a:ext>
            </a:extLst>
          </p:cNvPr>
          <p:cNvSpPr txBox="1"/>
          <p:nvPr/>
        </p:nvSpPr>
        <p:spPr>
          <a:xfrm>
            <a:off x="2958647" y="7215304"/>
            <a:ext cx="4342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Noto Sans JP Bold"/>
              </a:rPr>
              <a:t>健管系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Noto Sans JP Bold"/>
              </a:rPr>
              <a:t>LINE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Noto Sans JP Bold"/>
              </a:rPr>
              <a:t>官方帳號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4FBC955E-1ED5-FDD6-D6C1-827AAF8261EB}"/>
              </a:ext>
            </a:extLst>
          </p:cNvPr>
          <p:cNvGrpSpPr/>
          <p:nvPr/>
        </p:nvGrpSpPr>
        <p:grpSpPr>
          <a:xfrm>
            <a:off x="8545593" y="4659667"/>
            <a:ext cx="5534115" cy="2123658"/>
            <a:chOff x="9952348" y="4285020"/>
            <a:chExt cx="4867326" cy="2123658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1AE4C4B-530A-04D7-326A-EE2E0EDAA970}"/>
                </a:ext>
              </a:extLst>
            </p:cNvPr>
            <p:cNvSpPr txBox="1"/>
            <p:nvPr/>
          </p:nvSpPr>
          <p:spPr>
            <a:xfrm>
              <a:off x="9952348" y="4285020"/>
              <a:ext cx="4867326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6600" b="1" dirty="0">
                  <a:solidFill>
                    <a:schemeClr val="accent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LINE ID：@opq5498p</a:t>
              </a:r>
            </a:p>
          </p:txBody>
        </p:sp>
        <p:pic>
          <p:nvPicPr>
            <p:cNvPr id="15" name="Image 3" descr="preencoded.png">
              <a:extLst>
                <a:ext uri="{FF2B5EF4-FFF2-40B4-BE49-F238E27FC236}">
                  <a16:creationId xmlns:a16="http://schemas.microsoft.com/office/drawing/2014/main" id="{8C6D8EEB-6768-E3DB-E5C2-010FA5C1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 amt="99000"/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88476" y="4335212"/>
              <a:ext cx="597877" cy="1044158"/>
            </a:xfrm>
            <a:prstGeom prst="rect">
              <a:avLst/>
            </a:prstGeom>
          </p:spPr>
        </p:pic>
      </p:grp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CCBB614C-191D-5D24-B090-75550904B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463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5F006-96D7-548C-2DF1-20D7CF695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AC0C3AFD-C2A2-0912-D1C7-D347B42B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22682" y="578683"/>
            <a:ext cx="16789248" cy="9205834"/>
          </a:xfrm>
          <a:prstGeom prst="rect">
            <a:avLst/>
          </a:prstGeom>
        </p:spPr>
      </p:pic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59385451-C2A2-AA6C-26D6-1CFCD1DE10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7028123" y="1753491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87E5A104-49A3-1D5F-EDA7-7ECC7432835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FD0ED52B-39A9-4738-26E8-F3B0E0596D1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3EBDC4FC-4D3D-8C08-6D45-8B3DB7B6AF6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216A2F99-5257-A75F-8B6B-5186D71A1F6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>
            <a:extLst>
              <a:ext uri="{FF2B5EF4-FFF2-40B4-BE49-F238E27FC236}">
                <a16:creationId xmlns:a16="http://schemas.microsoft.com/office/drawing/2014/main" id="{75BB58AA-8F2A-538A-2B43-CA9D2156E452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>
            <a:extLst>
              <a:ext uri="{FF2B5EF4-FFF2-40B4-BE49-F238E27FC236}">
                <a16:creationId xmlns:a16="http://schemas.microsoft.com/office/drawing/2014/main" id="{F3BF7424-0A02-5A0B-C140-7A02F301C7F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4405210" y="8694398"/>
            <a:ext cx="1672803" cy="447596"/>
          </a:xfrm>
          <a:prstGeom prst="rect">
            <a:avLst/>
          </a:prstGeom>
        </p:spPr>
      </p:pic>
      <p:pic>
        <p:nvPicPr>
          <p:cNvPr id="13" name="Image 8" descr="preencoded.png">
            <a:extLst>
              <a:ext uri="{FF2B5EF4-FFF2-40B4-BE49-F238E27FC236}">
                <a16:creationId xmlns:a16="http://schemas.microsoft.com/office/drawing/2014/main" id="{B1F44D02-6B91-D75A-6950-93DCAF2D6B1C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41C8BEE9-6E64-6C57-84B5-28E1216EBCE3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>
            <a:extLst>
              <a:ext uri="{FF2B5EF4-FFF2-40B4-BE49-F238E27FC236}">
                <a16:creationId xmlns:a16="http://schemas.microsoft.com/office/drawing/2014/main" id="{5C49A4F9-0862-9FB9-37AE-4F1140662C1F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>
            <a:extLst>
              <a:ext uri="{FF2B5EF4-FFF2-40B4-BE49-F238E27FC236}">
                <a16:creationId xmlns:a16="http://schemas.microsoft.com/office/drawing/2014/main" id="{5703AD7E-134A-4B73-3A5A-2710EE674385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>
            <a:extLst>
              <a:ext uri="{FF2B5EF4-FFF2-40B4-BE49-F238E27FC236}">
                <a16:creationId xmlns:a16="http://schemas.microsoft.com/office/drawing/2014/main" id="{500E9C70-677F-5E5B-B8CA-E6573A9AAA1B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>
            <a:extLst>
              <a:ext uri="{FF2B5EF4-FFF2-40B4-BE49-F238E27FC236}">
                <a16:creationId xmlns:a16="http://schemas.microsoft.com/office/drawing/2014/main" id="{3959D514-E737-0B86-8FFE-A2DB00C3B4C0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>
            <a:extLst>
              <a:ext uri="{FF2B5EF4-FFF2-40B4-BE49-F238E27FC236}">
                <a16:creationId xmlns:a16="http://schemas.microsoft.com/office/drawing/2014/main" id="{E60339F9-AA4F-0695-EDD5-53F6553B2014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>
            <a:extLst>
              <a:ext uri="{FF2B5EF4-FFF2-40B4-BE49-F238E27FC236}">
                <a16:creationId xmlns:a16="http://schemas.microsoft.com/office/drawing/2014/main" id="{BADFD09D-F291-CBB7-049C-BA5BB97D3EE5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>
            <a:extLst>
              <a:ext uri="{FF2B5EF4-FFF2-40B4-BE49-F238E27FC236}">
                <a16:creationId xmlns:a16="http://schemas.microsoft.com/office/drawing/2014/main" id="{6E0F36A2-FF8A-5A7D-3C3C-ABC418D8E95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>
            <a:extLst>
              <a:ext uri="{FF2B5EF4-FFF2-40B4-BE49-F238E27FC236}">
                <a16:creationId xmlns:a16="http://schemas.microsoft.com/office/drawing/2014/main" id="{BFA8ACFF-9A1C-4BC3-7CBE-EED326FCC49E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>
            <a:extLst>
              <a:ext uri="{FF2B5EF4-FFF2-40B4-BE49-F238E27FC236}">
                <a16:creationId xmlns:a16="http://schemas.microsoft.com/office/drawing/2014/main" id="{C872DB5C-5D12-1F25-5BA1-D67FC564C474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537528-CBC2-4118-0C02-E681EACB4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EA50EDA6-D7D9-2CE3-790B-9FF011ECF352}"/>
              </a:ext>
            </a:extLst>
          </p:cNvPr>
          <p:cNvSpPr txBox="1"/>
          <p:nvPr/>
        </p:nvSpPr>
        <p:spPr>
          <a:xfrm>
            <a:off x="2475386" y="3317246"/>
            <a:ext cx="12832851" cy="40463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1800" b="1" dirty="0" err="1">
                <a:solidFill>
                  <a:srgbClr val="000000">
                    <a:alpha val="99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Bold" pitchFamily="34" charset="-120"/>
              </a:rPr>
              <a:t>實習機構媒合</a:t>
            </a:r>
            <a:endParaRPr lang="en-US" sz="11800" b="1" dirty="0">
              <a:solidFill>
                <a:srgbClr val="000000">
                  <a:alpha val="99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Bold" pitchFamily="34" charset="-120"/>
            </a:endParaRPr>
          </a:p>
          <a:p>
            <a:pPr marL="0" indent="0" algn="ctr">
              <a:lnSpc>
                <a:spcPct val="116000"/>
              </a:lnSpc>
              <a:buNone/>
            </a:pPr>
            <a:r>
              <a:rPr lang="en-US" sz="11800" b="1" dirty="0" err="1">
                <a:solidFill>
                  <a:srgbClr val="000000">
                    <a:alpha val="99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Bold" pitchFamily="34" charset="-120"/>
              </a:rPr>
              <a:t>名單確認</a:t>
            </a:r>
            <a:endParaRPr lang="en-US" sz="11800" b="1" dirty="0">
              <a:solidFill>
                <a:srgbClr val="000000">
                  <a:alpha val="99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JP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593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8E4BA55-BE3E-7545-838F-D23BEA71021C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實習單位（第一階段確定名單）</a:t>
            </a:r>
          </a:p>
        </p:txBody>
      </p:sp>
      <p:graphicFrame>
        <p:nvGraphicFramePr>
          <p:cNvPr id="11" name="內容版面配置區 3">
            <a:extLst>
              <a:ext uri="{FF2B5EF4-FFF2-40B4-BE49-F238E27FC236}">
                <a16:creationId xmlns:a16="http://schemas.microsoft.com/office/drawing/2014/main" id="{F0B548DA-EE46-5DA6-B5A1-55D1BF1EA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713533"/>
              </p:ext>
            </p:extLst>
          </p:nvPr>
        </p:nvGraphicFramePr>
        <p:xfrm>
          <a:off x="1043355" y="2308782"/>
          <a:ext cx="16219626" cy="65262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0462">
                  <a:extLst>
                    <a:ext uri="{9D8B030D-6E8A-4147-A177-3AD203B41FA5}">
                      <a16:colId xmlns:a16="http://schemas.microsoft.com/office/drawing/2014/main" val="1767833142"/>
                    </a:ext>
                  </a:extLst>
                </a:gridCol>
                <a:gridCol w="6401792">
                  <a:extLst>
                    <a:ext uri="{9D8B030D-6E8A-4147-A177-3AD203B41FA5}">
                      <a16:colId xmlns:a16="http://schemas.microsoft.com/office/drawing/2014/main" val="4209857159"/>
                    </a:ext>
                  </a:extLst>
                </a:gridCol>
                <a:gridCol w="1175329">
                  <a:extLst>
                    <a:ext uri="{9D8B030D-6E8A-4147-A177-3AD203B41FA5}">
                      <a16:colId xmlns:a16="http://schemas.microsoft.com/office/drawing/2014/main" val="676497278"/>
                    </a:ext>
                  </a:extLst>
                </a:gridCol>
                <a:gridCol w="1975553">
                  <a:extLst>
                    <a:ext uri="{9D8B030D-6E8A-4147-A177-3AD203B41FA5}">
                      <a16:colId xmlns:a16="http://schemas.microsoft.com/office/drawing/2014/main" val="2974945811"/>
                    </a:ext>
                  </a:extLst>
                </a:gridCol>
                <a:gridCol w="5326490">
                  <a:extLst>
                    <a:ext uri="{9D8B030D-6E8A-4147-A177-3AD203B41FA5}">
                      <a16:colId xmlns:a16="http://schemas.microsoft.com/office/drawing/2014/main" val="1173188626"/>
                    </a:ext>
                  </a:extLst>
                </a:gridCol>
              </a:tblGrid>
              <a:tr h="628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effectLst/>
                          <a:latin typeface="Noto Sans JP Bold"/>
                          <a:ea typeface="Noto Sans JP Bold"/>
                        </a:rPr>
                        <a:t>地區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effectLst/>
                          <a:latin typeface="Noto Sans JP Bold"/>
                          <a:ea typeface="Noto Sans JP Bold"/>
                        </a:rPr>
                        <a:t>實習單位名稱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effectLst/>
                          <a:latin typeface="Noto Sans JP Bold"/>
                          <a:ea typeface="Noto Sans JP Bold"/>
                        </a:rPr>
                        <a:t>名額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b="1" kern="0" dirty="0">
                          <a:effectLst/>
                          <a:latin typeface="Noto Sans JP Bold"/>
                          <a:ea typeface="Noto Sans JP Bold"/>
                        </a:rPr>
                        <a:t>通過</a:t>
                      </a:r>
                      <a:r>
                        <a:rPr lang="zh-TW" altLang="en-US" sz="3200" b="1" kern="0" dirty="0">
                          <a:effectLst/>
                          <a:latin typeface="Noto Sans JP Bold"/>
                          <a:ea typeface="Noto Sans JP Bold"/>
                        </a:rPr>
                        <a:t>名單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0" dirty="0">
                          <a:effectLst/>
                          <a:latin typeface="Noto Sans JP Bold"/>
                          <a:ea typeface="Noto Sans JP Bold"/>
                        </a:rPr>
                        <a:t>備註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4273845880"/>
                  </a:ext>
                </a:extLst>
              </a:tr>
              <a:tr h="165556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Noto Sans JP Bold"/>
                          <a:ea typeface="Noto Sans JP Bold"/>
                        </a:rPr>
                        <a:t>新竹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0" dirty="0">
                          <a:effectLst/>
                          <a:latin typeface="Noto Sans JP Bold"/>
                          <a:ea typeface="Noto Sans JP Bold"/>
                        </a:rPr>
                        <a:t>東元醫療社團法人東元綜合醫院</a:t>
                      </a:r>
                      <a:endParaRPr lang="zh-TW" alt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effectLst/>
                          <a:latin typeface="Noto Sans JP Bold"/>
                          <a:ea typeface="Noto Sans JP Bold"/>
                        </a:rPr>
                        <a:t>1</a:t>
                      </a:r>
                      <a:endParaRPr 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林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zh-TW" altLang="en-US" sz="2800" kern="150" dirty="0"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醫教組、行銷公關組、醫品病安中心、醫事課、保險課、病歷課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771787"/>
                  </a:ext>
                </a:extLst>
              </a:tr>
              <a:tr h="1135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Noto Sans JP Bold"/>
                          <a:ea typeface="Noto Sans JP Bold"/>
                        </a:rPr>
                        <a:t>新竹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00" dirty="0"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國立臺灣大學醫學院附設醫院新竹臺大分院</a:t>
                      </a:r>
                      <a:endParaRPr lang="zh-TW" altLang="zh-TW" sz="28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1</a:t>
                      </a:r>
                      <a:endParaRPr 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陳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zh-TW" altLang="en-US" sz="2800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教學部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55096"/>
                  </a:ext>
                </a:extLst>
              </a:tr>
              <a:tr h="19714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Noto Sans JP Bold"/>
                          <a:ea typeface="Noto Sans JP Bold"/>
                        </a:rPr>
                        <a:t>臺中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Noto Sans JP Bold"/>
                          <a:ea typeface="Noto Sans JP Bold"/>
                        </a:rPr>
                        <a:t>衛生福利部臺中醫院</a:t>
                      </a:r>
                      <a:endParaRPr lang="zh-TW" alt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effectLst/>
                          <a:latin typeface="Noto Sans JP Bold"/>
                          <a:ea typeface="Noto Sans JP Bold"/>
                        </a:rPr>
                        <a:t>2</a:t>
                      </a:r>
                      <a:endParaRPr 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鄭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怡</a:t>
                      </a:r>
                      <a:endParaRPr lang="en-US" altLang="zh-TW" sz="3200" dirty="0">
                        <a:latin typeface="Noto Sans JP Bold"/>
                        <a:ea typeface="Noto Sans JP Bold"/>
                      </a:endParaRPr>
                    </a:p>
                    <a:p>
                      <a:pPr algn="ctr"/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陳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zh-TW" altLang="en-US" sz="2800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人事室、</a:t>
                      </a:r>
                      <a:r>
                        <a:rPr lang="zh-TW" altLang="zh-TW" sz="2800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護理科</a:t>
                      </a:r>
                      <a:r>
                        <a:rPr lang="zh-TW" altLang="en-US" sz="2800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2800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總務室</a:t>
                      </a:r>
                      <a:endParaRPr lang="en-US" altLang="zh-TW" sz="2800" kern="15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lang="zh-TW" altLang="en-US" sz="2800" b="1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實習生</a:t>
                      </a:r>
                      <a:r>
                        <a:rPr lang="zh-TW" altLang="en-US" sz="2800" b="1" kern="15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需完成</a:t>
                      </a:r>
                      <a:r>
                        <a:rPr lang="en-US" altLang="zh-TW" sz="2800" b="1" kern="15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COVID-19 </a:t>
                      </a:r>
                      <a:r>
                        <a:rPr lang="zh-TW" altLang="en-US" sz="2800" b="1" kern="15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兩劑基礎劑（含追加劑）</a:t>
                      </a:r>
                      <a:r>
                        <a:rPr lang="zh-TW" altLang="en-US" sz="2800" b="1" kern="15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，為實習原則。</a:t>
                      </a:r>
                      <a:endParaRPr lang="zh-TW" altLang="zh-TW" sz="2800" b="1" kern="15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310768"/>
                  </a:ext>
                </a:extLst>
              </a:tr>
              <a:tr h="11356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Noto Sans JP Bold"/>
                          <a:ea typeface="Noto Sans JP Bold"/>
                        </a:rPr>
                        <a:t>臺中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Noto Sans JP Bold"/>
                          <a:ea typeface="Noto Sans JP Bold"/>
                        </a:rPr>
                        <a:t>衛生福利部豐原醫院</a:t>
                      </a:r>
                      <a:endParaRPr lang="zh-TW" alt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effectLst/>
                          <a:latin typeface="Noto Sans JP Bold"/>
                          <a:ea typeface="Noto Sans JP Bold"/>
                        </a:rPr>
                        <a:t>1</a:t>
                      </a:r>
                      <a:endParaRPr lang="zh-TW" sz="3200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江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Noto Sans JP Bold"/>
                          <a:ea typeface="Noto Sans JP Bold"/>
                        </a:rPr>
                        <a:t>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endParaRPr lang="zh-TW" altLang="en-US" sz="2400" kern="15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1934685"/>
                  </a:ext>
                </a:extLst>
              </a:tr>
            </a:tbl>
          </a:graphicData>
        </a:graphic>
      </p:graphicFrame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9256DC2-ABC3-5261-43EA-2989377E8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949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8E4BA55-BE3E-7545-838F-D23BEA71021C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實習單位（第一階段確定名單）</a:t>
            </a:r>
          </a:p>
        </p:txBody>
      </p:sp>
      <p:graphicFrame>
        <p:nvGraphicFramePr>
          <p:cNvPr id="8" name="內容版面配置區 4">
            <a:extLst>
              <a:ext uri="{FF2B5EF4-FFF2-40B4-BE49-F238E27FC236}">
                <a16:creationId xmlns:a16="http://schemas.microsoft.com/office/drawing/2014/main" id="{3F27AC8A-BA7F-E59C-5343-E52FA84C1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883835"/>
              </p:ext>
            </p:extLst>
          </p:nvPr>
        </p:nvGraphicFramePr>
        <p:xfrm>
          <a:off x="1570130" y="2581570"/>
          <a:ext cx="14876583" cy="599536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892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5495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5414603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5950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通過名單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5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 </a:t>
                      </a:r>
                      <a:endParaRPr lang="en-US" altLang="zh-TW" sz="2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（院本部）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婷、莊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彤、</a:t>
                      </a:r>
                      <a:endParaRPr lang="en-US" altLang="zh-TW" sz="3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2800" b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職業安全衛生室職業安全衛生室、醫療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事務室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9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endParaRPr lang="en-US" altLang="zh-TW" sz="2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（陽明院區）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神經內科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405411"/>
                  </a:ext>
                </a:extLst>
              </a:tr>
              <a:tr h="221552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臺北市立聯合醫院</a:t>
                      </a:r>
                      <a:endParaRPr lang="en-US" altLang="zh-TW" sz="28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（忠孝院區）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余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行政中心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288100"/>
                  </a:ext>
                </a:extLst>
              </a:tr>
            </a:tbl>
          </a:graphicData>
        </a:graphic>
      </p:graphicFrame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8AB47833-1732-6A72-8511-2C2802780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720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8E4BA55-BE3E-7545-838F-D23BEA71021C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實習單位（第一階段確定名單）</a:t>
            </a:r>
          </a:p>
        </p:txBody>
      </p:sp>
      <p:graphicFrame>
        <p:nvGraphicFramePr>
          <p:cNvPr id="8" name="內容版面配置區 4">
            <a:extLst>
              <a:ext uri="{FF2B5EF4-FFF2-40B4-BE49-F238E27FC236}">
                <a16:creationId xmlns:a16="http://schemas.microsoft.com/office/drawing/2014/main" id="{3DA79141-FE7E-54D7-E1BA-AC2D62B2A8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12888"/>
              </p:ext>
            </p:extLst>
          </p:nvPr>
        </p:nvGraphicFramePr>
        <p:xfrm>
          <a:off x="1218824" y="2639221"/>
          <a:ext cx="15407078" cy="61189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3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1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2308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5336579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541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Noto Sans JP Bold"/>
                          <a:ea typeface="Noto Sans JP Bold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Noto Sans JP Bold"/>
                          <a:ea typeface="Noto Sans JP Bold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Noto Sans JP Bold"/>
                          <a:ea typeface="Noto Sans JP Bold"/>
                        </a:rPr>
                        <a:t>通過名單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Noto Sans JP Bold"/>
                          <a:ea typeface="Noto Sans JP Bold"/>
                        </a:rPr>
                        <a:t>備註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9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Noto Sans JP Bold"/>
                          <a:ea typeface="Noto Sans JP Bold"/>
                        </a:rPr>
                        <a:t>富康活力藥局</a:t>
                      </a:r>
                      <a:endParaRPr lang="zh-TW" sz="3200" b="1" kern="100" dirty="0"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簡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庭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富景藥局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林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丞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富康活力遠東藥局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雅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富康東湖藥局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宋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宸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富康活力永禎藥局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蘇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達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富康活力華興藥局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林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佳禾藥局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楊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睿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富康活力華德藥局</a:t>
                      </a:r>
                      <a:r>
                        <a:rPr lang="en-US" altLang="zh-TW" sz="3200" kern="100" dirty="0">
                          <a:solidFill>
                            <a:schemeClr val="dk1"/>
                          </a:solidFill>
                          <a:effectLst/>
                          <a:latin typeface="Noto Sans JP Bold"/>
                          <a:ea typeface="Noto Sans JP Bold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kern="100" dirty="0">
                        <a:solidFill>
                          <a:schemeClr val="dk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繳交資料如下：</a:t>
                      </a:r>
                      <a:endParaRPr lang="en-US" altLang="zh-TW" sz="2800" b="1" kern="100" dirty="0">
                        <a:solidFill>
                          <a:srgbClr val="C00000"/>
                        </a:solidFill>
                        <a:effectLst/>
                        <a:latin typeface="Noto Sans JP Bold"/>
                        <a:ea typeface="Noto Sans JP 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1. </a:t>
                      </a: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身分證正反面影本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2. </a:t>
                      </a: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國泰世華帳戶影本</a:t>
                      </a:r>
                      <a:endParaRPr lang="en-US" altLang="zh-TW" sz="2800" b="1" kern="100" dirty="0">
                        <a:solidFill>
                          <a:srgbClr val="C00000"/>
                        </a:solidFill>
                        <a:effectLst/>
                        <a:latin typeface="Noto Sans JP Bold"/>
                        <a:ea typeface="Noto Sans JP 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 </a:t>
                      </a:r>
                      <a:r>
                        <a:rPr lang="en-US" altLang="zh-TW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(</a:t>
                      </a: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國泰世華數位帳戶截圖影本也可</a:t>
                      </a:r>
                      <a:r>
                        <a:rPr lang="en-US" altLang="zh-TW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)</a:t>
                      </a:r>
                      <a:endParaRPr lang="zh-TW" altLang="en-US" sz="2800" b="1" kern="100" dirty="0">
                        <a:solidFill>
                          <a:srgbClr val="C00000"/>
                        </a:solidFill>
                        <a:effectLst/>
                        <a:latin typeface="Noto Sans JP Bold"/>
                        <a:ea typeface="Noto Sans JP 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3. 2</a:t>
                      </a: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吋照片</a:t>
                      </a:r>
                      <a:r>
                        <a:rPr lang="en-US" altLang="zh-TW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1</a:t>
                      </a:r>
                      <a:r>
                        <a:rPr lang="zh-TW" altLang="en-US" sz="2800" b="1" kern="100" dirty="0">
                          <a:solidFill>
                            <a:srgbClr val="C00000"/>
                          </a:solidFill>
                          <a:effectLst/>
                          <a:latin typeface="Noto Sans JP Bold"/>
                          <a:ea typeface="Noto Sans JP Bold"/>
                        </a:rPr>
                        <a:t>張</a:t>
                      </a:r>
                      <a:endParaRPr lang="en-US" altLang="zh-TW" sz="2800" b="1" kern="100" dirty="0">
                        <a:solidFill>
                          <a:srgbClr val="C00000"/>
                        </a:solidFill>
                        <a:effectLst/>
                        <a:latin typeface="Noto Sans JP Bold"/>
                        <a:ea typeface="Noto Sans JP Bold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b="1" kern="100" dirty="0">
                        <a:solidFill>
                          <a:schemeClr val="tx1"/>
                        </a:solidFill>
                        <a:effectLst/>
                        <a:latin typeface="Noto Sans JP Bold"/>
                        <a:ea typeface="Noto Sans JP Bold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0B3E0350-5079-9355-51A2-F8D5FE230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073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8E4BA55-BE3E-7545-838F-D23BEA71021C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實習單位（第一階段確定名單）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F3ADD65B-AE91-E06C-0D8A-9A55F585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60644"/>
              </p:ext>
            </p:extLst>
          </p:nvPr>
        </p:nvGraphicFramePr>
        <p:xfrm>
          <a:off x="1164291" y="2126902"/>
          <a:ext cx="15201124" cy="6863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2632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312985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4338511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3386996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11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269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杏一醫療用品有限公司</a:t>
                      </a:r>
                      <a:endParaRPr lang="zh-TW" alt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苓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北榮長青店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毛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欣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杏一中和雙和藥局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吳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琳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新店民權店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瑄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杏一龍錦藥局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740719"/>
                  </a:ext>
                </a:extLst>
              </a:tr>
              <a:tr h="2148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裕利股份有限公司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盈、范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病患服務事業部</a:t>
                      </a:r>
                      <a:endParaRPr lang="zh-TW" sz="3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26300"/>
                  </a:ext>
                </a:extLst>
              </a:tr>
              <a:tr h="1611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法蘭德醫療器材物業管理顧問股份有限公司</a:t>
                      </a:r>
                      <a:endParaRPr lang="zh-TW" alt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陳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萱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134"/>
                  </a:ext>
                </a:extLst>
              </a:tr>
            </a:tbl>
          </a:graphicData>
        </a:graphic>
      </p:graphicFrame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E9352FFE-6828-0B10-1169-72FA42DB6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353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724831" y="9755945"/>
            <a:ext cx="1415432" cy="42604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28E4BA55-BE3E-7545-838F-D23BEA71021C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實習單位（第一階段確定名單）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D51E1869-10EC-2979-E9CD-9AAAB82D3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69211"/>
              </p:ext>
            </p:extLst>
          </p:nvPr>
        </p:nvGraphicFramePr>
        <p:xfrm>
          <a:off x="1019661" y="2320498"/>
          <a:ext cx="16248678" cy="6279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15162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320026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4537587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975903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1152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605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富邦人壽保險股份有限公司</a:t>
                      </a: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TW" altLang="en-US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富開通訊處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珍、朱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宣、朴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永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32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26300"/>
                  </a:ext>
                </a:extLst>
              </a:tr>
              <a:tr h="1611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統一生活事業股份有限公司 康是美 </a:t>
                      </a:r>
                      <a:r>
                        <a:rPr lang="en-US" altLang="zh-TW" sz="3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COSMED</a:t>
                      </a:r>
                      <a:endParaRPr lang="zh-TW" altLang="en-US" sz="3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206" marR="1220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呂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儀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忠復門市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王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寧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板慶門市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王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棻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成都門市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江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芯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西園門市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臻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德運門市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羅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彤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士林門市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鍾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蓁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延吉門市</a:t>
                      </a: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76134"/>
                  </a:ext>
                </a:extLst>
              </a:tr>
            </a:tbl>
          </a:graphicData>
        </a:graphic>
      </p:graphicFrame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C8090F9C-71BB-9940-CA63-77E15B379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976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F03CF9C-4E3D-2F9F-9A71-968D8D5E4BA2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實習單位（第二階段確定名單）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7A7392A-5A2F-15B1-E05B-A4E43B660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37</a:t>
            </a:fld>
            <a:endParaRPr lang="zh-TW" altLang="en-US"/>
          </a:p>
        </p:txBody>
      </p:sp>
      <p:graphicFrame>
        <p:nvGraphicFramePr>
          <p:cNvPr id="9" name="內容版面配置區 4">
            <a:extLst>
              <a:ext uri="{FF2B5EF4-FFF2-40B4-BE49-F238E27FC236}">
                <a16:creationId xmlns:a16="http://schemas.microsoft.com/office/drawing/2014/main" id="{00FF39FD-B877-C149-B7E8-8158329CB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001500"/>
              </p:ext>
            </p:extLst>
          </p:nvPr>
        </p:nvGraphicFramePr>
        <p:xfrm>
          <a:off x="788256" y="2130404"/>
          <a:ext cx="16711488" cy="6478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0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822">
                  <a:extLst>
                    <a:ext uri="{9D8B030D-6E8A-4147-A177-3AD203B41FA5}">
                      <a16:colId xmlns:a16="http://schemas.microsoft.com/office/drawing/2014/main" val="3383951192"/>
                    </a:ext>
                  </a:extLst>
                </a:gridCol>
                <a:gridCol w="2459865">
                  <a:extLst>
                    <a:ext uri="{9D8B030D-6E8A-4147-A177-3AD203B41FA5}">
                      <a16:colId xmlns:a16="http://schemas.microsoft.com/office/drawing/2014/main" val="517370225"/>
                    </a:ext>
                  </a:extLst>
                </a:gridCol>
                <a:gridCol w="3992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1690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</a:tblGrid>
              <a:tr h="652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30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新光醫療財團法人新光吳火獅</a:t>
                      </a:r>
                      <a:endParaRPr lang="en-US" altLang="zh-TW" sz="3200" b="1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紀念醫院</a:t>
                      </a:r>
                      <a:endParaRPr lang="zh-TW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妏</a:t>
                      </a:r>
                    </a:p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倪</a:t>
                      </a:r>
                    </a:p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嫻</a:t>
                      </a:r>
                    </a:p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馮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宸</a:t>
                      </a:r>
                    </a:p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品管課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癌防中心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病歷課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人力資源部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醫事課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採購課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保管課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衛材供應課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國際醫療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報到當天知悉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42814"/>
                  </a:ext>
                </a:extLst>
              </a:tr>
              <a:tr h="15872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振興醫療財團法人振興醫院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恩</a:t>
                      </a:r>
                    </a:p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護理部護理師助理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需面試或書審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213413"/>
                  </a:ext>
                </a:extLst>
              </a:tr>
              <a:tr h="158728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衛生福利部雙和醫院</a:t>
                      </a:r>
                    </a:p>
                    <a:p>
                      <a:pPr algn="ctr" fontAlgn="ctr"/>
                      <a:r>
                        <a:rPr lang="en-US" altLang="zh-TW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委託臺北醫學大學興建經營</a:t>
                      </a:r>
                      <a:r>
                        <a:rPr lang="en-US" altLang="zh-TW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醫務部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詳閱該院報到流程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25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383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F03CF9C-4E3D-2F9F-9A71-968D8D5E4BA2}"/>
              </a:ext>
            </a:extLst>
          </p:cNvPr>
          <p:cNvSpPr txBox="1"/>
          <p:nvPr/>
        </p:nvSpPr>
        <p:spPr>
          <a:xfrm>
            <a:off x="478682" y="617278"/>
            <a:ext cx="10869184" cy="9864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>
            <a:lvl1pPr indent="0" algn="ctr">
              <a:lnSpc>
                <a:spcPct val="116000"/>
              </a:lnSpc>
              <a:buNone/>
              <a:defRPr sz="6000" b="1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defRPr>
            </a:lvl1pPr>
          </a:lstStyle>
          <a:p>
            <a:r>
              <a:rPr lang="zh-TW" altLang="en-US" dirty="0"/>
              <a:t>實習單位（第二階段確定名單）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8391BB6-6595-A495-7EC2-B03B3CDDD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38</a:t>
            </a:fld>
            <a:endParaRPr lang="zh-TW" altLang="en-US"/>
          </a:p>
        </p:txBody>
      </p:sp>
      <p:graphicFrame>
        <p:nvGraphicFramePr>
          <p:cNvPr id="9" name="內容版面配置區 4">
            <a:extLst>
              <a:ext uri="{FF2B5EF4-FFF2-40B4-BE49-F238E27FC236}">
                <a16:creationId xmlns:a16="http://schemas.microsoft.com/office/drawing/2014/main" id="{46430137-D6BD-E1CF-A6E8-BBB596B39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458846"/>
              </p:ext>
            </p:extLst>
          </p:nvPr>
        </p:nvGraphicFramePr>
        <p:xfrm>
          <a:off x="1014786" y="1973399"/>
          <a:ext cx="16258428" cy="59822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2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4678">
                  <a:extLst>
                    <a:ext uri="{9D8B030D-6E8A-4147-A177-3AD203B41FA5}">
                      <a16:colId xmlns:a16="http://schemas.microsoft.com/office/drawing/2014/main" val="2996322525"/>
                    </a:ext>
                  </a:extLst>
                </a:gridCol>
                <a:gridCol w="4301557">
                  <a:extLst>
                    <a:ext uri="{9D8B030D-6E8A-4147-A177-3AD203B41FA5}">
                      <a16:colId xmlns:a16="http://schemas.microsoft.com/office/drawing/2014/main" val="557729364"/>
                    </a:ext>
                  </a:extLst>
                </a:gridCol>
                <a:gridCol w="2855552">
                  <a:extLst>
                    <a:ext uri="{9D8B030D-6E8A-4147-A177-3AD203B41FA5}">
                      <a16:colId xmlns:a16="http://schemas.microsoft.com/office/drawing/2014/main" val="3901952633"/>
                    </a:ext>
                  </a:extLst>
                </a:gridCol>
              </a:tblGrid>
              <a:tr h="628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274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新北市立聯合醫院</a:t>
                      </a:r>
                      <a:r>
                        <a:rPr lang="en-US" altLang="zh-TW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三重院區</a:t>
                      </a:r>
                      <a:r>
                        <a:rPr lang="en-US" altLang="zh-TW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柔</a:t>
                      </a:r>
                    </a:p>
                    <a:p>
                      <a:pPr algn="ctr"/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</a:t>
                      </a:r>
                      <a:r>
                        <a:rPr lang="zh-TW" altLang="en-US" sz="3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2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醫療事務室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工務室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</a:p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社區醫學部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職業安全衛生室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en-US" altLang="zh-TW" sz="2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688465"/>
                  </a:ext>
                </a:extLst>
              </a:tr>
              <a:tr h="3490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醫療財團法人徐元智先生醫藥基金會亞東紀念醫院</a:t>
                      </a:r>
                      <a:endParaRPr lang="zh-TW" altLang="en-US" sz="32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</a:t>
                      </a:r>
                      <a:r>
                        <a:rPr lang="zh-TW" altLang="en-US" sz="3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珈</a:t>
                      </a:r>
                    </a:p>
                    <a:p>
                      <a:pPr algn="ctr"/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</a:t>
                      </a:r>
                      <a:r>
                        <a:rPr lang="zh-TW" altLang="en-US" sz="36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3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健康管理中心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公關室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稽核處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醫院安全部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環安課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工務暨後勤管理處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事務課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資材處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社區健康發展中心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8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endParaRPr lang="en-US" altLang="zh-TW" sz="2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依學生意願協助進行媒合，實習單位工作內容可參考簡報。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非能符合學生需求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請詳閱亞東醫院提供之實習須知檔案</a:t>
                      </a:r>
                      <a:endParaRPr lang="zh-TW" alt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9288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08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5303F-217B-BEE8-CD5E-FD5ACE3B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1867A24A-E074-235B-B2AC-8E925797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776070" y="535769"/>
            <a:ext cx="16789248" cy="9205834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D186C9FB-9021-8EBB-050B-709F287AAAB2}"/>
              </a:ext>
            </a:extLst>
          </p:cNvPr>
          <p:cNvSpPr txBox="1"/>
          <p:nvPr/>
        </p:nvSpPr>
        <p:spPr>
          <a:xfrm>
            <a:off x="5480307" y="4150824"/>
            <a:ext cx="7843905" cy="2365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16000"/>
              </a:lnSpc>
              <a:buNone/>
            </a:pPr>
            <a:r>
              <a:rPr lang="en-US" sz="14100" b="1" dirty="0">
                <a:solidFill>
                  <a:srgbClr val="000000">
                    <a:alpha val="99000"/>
                  </a:srgbClr>
                </a:solidFill>
                <a:latin typeface="Noto Sans JP Bold" pitchFamily="34" charset="0"/>
                <a:ea typeface="Noto Sans JP Bold" pitchFamily="34" charset="-122"/>
                <a:cs typeface="Noto Sans JP Bold" pitchFamily="34" charset="-120"/>
              </a:rPr>
              <a:t>THE END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E0B4FEE-D2AB-C9FD-AAC6-5EF51046D238}"/>
              </a:ext>
            </a:extLst>
          </p:cNvPr>
          <p:cNvSpPr txBox="1"/>
          <p:nvPr/>
        </p:nvSpPr>
        <p:spPr>
          <a:xfrm>
            <a:off x="5650523" y="6190172"/>
            <a:ext cx="6986953" cy="6297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TW" sz="3200" b="1" dirty="0">
                <a:solidFill>
                  <a:schemeClr val="accent1">
                    <a:alpha val="99000"/>
                  </a:schemeClr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※</a:t>
            </a:r>
            <a:r>
              <a:rPr lang="zh-TW" altLang="en-US" sz="3200" b="1" dirty="0">
                <a:solidFill>
                  <a:schemeClr val="accent1">
                    <a:alpha val="99000"/>
                  </a:schemeClr>
                </a:solidFill>
                <a:latin typeface="Noto Sans JP Regular" pitchFamily="34" charset="0"/>
                <a:ea typeface="Noto Sans JP Regular" pitchFamily="34" charset="-122"/>
                <a:cs typeface="Noto Sans JP Regular" pitchFamily="34" charset="-120"/>
              </a:rPr>
              <a:t>此簡報已放至系網「實習專區」</a:t>
            </a:r>
          </a:p>
        </p:txBody>
      </p:sp>
      <p:pic>
        <p:nvPicPr>
          <p:cNvPr id="6" name="Image 1" descr="preencoded.png">
            <a:extLst>
              <a:ext uri="{FF2B5EF4-FFF2-40B4-BE49-F238E27FC236}">
                <a16:creationId xmlns:a16="http://schemas.microsoft.com/office/drawing/2014/main" id="{76D9C195-BBA0-4B9D-0626-A6C665DA6D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7466386" y="3344130"/>
            <a:ext cx="3355620" cy="912918"/>
          </a:xfrm>
          <a:prstGeom prst="rect">
            <a:avLst/>
          </a:prstGeom>
        </p:spPr>
      </p:pic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F4EF03CA-5A8A-3BF6-3D31-6CFEA7676B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6096395" y="9571547"/>
            <a:ext cx="1415535" cy="425940"/>
          </a:xfrm>
          <a:prstGeom prst="rect">
            <a:avLst/>
          </a:prstGeom>
        </p:spPr>
      </p:pic>
      <p:pic>
        <p:nvPicPr>
          <p:cNvPr id="8" name="Image 3" descr="preencoded.png">
            <a:extLst>
              <a:ext uri="{FF2B5EF4-FFF2-40B4-BE49-F238E27FC236}">
                <a16:creationId xmlns:a16="http://schemas.microsoft.com/office/drawing/2014/main" id="{FAB4469B-2FA6-5339-C7F3-A2902211EFD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2232449" y="0"/>
            <a:ext cx="3343057" cy="2690199"/>
          </a:xfrm>
          <a:prstGeom prst="rect">
            <a:avLst/>
          </a:prstGeom>
        </p:spPr>
      </p:pic>
      <p:pic>
        <p:nvPicPr>
          <p:cNvPr id="9" name="Image 4" descr="preencoded.png">
            <a:extLst>
              <a:ext uri="{FF2B5EF4-FFF2-40B4-BE49-F238E27FC236}">
                <a16:creationId xmlns:a16="http://schemas.microsoft.com/office/drawing/2014/main" id="{9083D373-92DE-9C21-EE92-380A0693CC8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0" y="3645234"/>
            <a:ext cx="1008934" cy="688204"/>
          </a:xfrm>
          <a:prstGeom prst="rect">
            <a:avLst/>
          </a:prstGeom>
        </p:spPr>
      </p:pic>
      <p:pic>
        <p:nvPicPr>
          <p:cNvPr id="10" name="Image 5" descr="preencoded.png">
            <a:extLst>
              <a:ext uri="{FF2B5EF4-FFF2-40B4-BE49-F238E27FC236}">
                <a16:creationId xmlns:a16="http://schemas.microsoft.com/office/drawing/2014/main" id="{3B36A930-6369-6CC7-F88A-25B6FC5E658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0" y="1263071"/>
            <a:ext cx="2912561" cy="1807201"/>
          </a:xfrm>
          <a:prstGeom prst="rect">
            <a:avLst/>
          </a:prstGeom>
        </p:spPr>
      </p:pic>
      <p:pic>
        <p:nvPicPr>
          <p:cNvPr id="11" name="Image 6" descr="preencoded.png">
            <a:extLst>
              <a:ext uri="{FF2B5EF4-FFF2-40B4-BE49-F238E27FC236}">
                <a16:creationId xmlns:a16="http://schemas.microsoft.com/office/drawing/2014/main" id="{C618BDF0-552F-22D8-219B-8F04F4B8802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380516" y="0"/>
            <a:ext cx="1752258" cy="690773"/>
          </a:xfrm>
          <a:prstGeom prst="rect">
            <a:avLst/>
          </a:prstGeom>
        </p:spPr>
      </p:pic>
      <p:pic>
        <p:nvPicPr>
          <p:cNvPr id="12" name="Image 7" descr="preencoded.png">
            <a:extLst>
              <a:ext uri="{FF2B5EF4-FFF2-40B4-BE49-F238E27FC236}">
                <a16:creationId xmlns:a16="http://schemas.microsoft.com/office/drawing/2014/main" id="{8839AA0C-3BAF-0521-5F04-BAC775D94DD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606110" y="4347690"/>
            <a:ext cx="1672803" cy="447596"/>
          </a:xfrm>
          <a:prstGeom prst="rect">
            <a:avLst/>
          </a:prstGeom>
        </p:spPr>
      </p:pic>
      <p:pic>
        <p:nvPicPr>
          <p:cNvPr id="13" name="Image 8" descr="preencoded.png">
            <a:extLst>
              <a:ext uri="{FF2B5EF4-FFF2-40B4-BE49-F238E27FC236}">
                <a16:creationId xmlns:a16="http://schemas.microsoft.com/office/drawing/2014/main" id="{8B9F8C20-E059-6631-9B20-E069FE828D5F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3102295" y="2933240"/>
            <a:ext cx="1415535" cy="426035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0911C8B5-07F2-2704-A885-45FAA736548A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16402932" y="2170621"/>
            <a:ext cx="1885068" cy="2431933"/>
          </a:xfrm>
          <a:prstGeom prst="rect">
            <a:avLst/>
          </a:prstGeom>
        </p:spPr>
      </p:pic>
      <p:pic>
        <p:nvPicPr>
          <p:cNvPr id="15" name="Image 10" descr="preencoded.png">
            <a:extLst>
              <a:ext uri="{FF2B5EF4-FFF2-40B4-BE49-F238E27FC236}">
                <a16:creationId xmlns:a16="http://schemas.microsoft.com/office/drawing/2014/main" id="{D04A8C28-C512-2896-ACD5-300E2A907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15286422" y="1082360"/>
            <a:ext cx="1583182" cy="1584049"/>
          </a:xfrm>
          <a:prstGeom prst="rect">
            <a:avLst/>
          </a:prstGeom>
        </p:spPr>
      </p:pic>
      <p:pic>
        <p:nvPicPr>
          <p:cNvPr id="16" name="Image 11" descr="preencoded.png">
            <a:extLst>
              <a:ext uri="{FF2B5EF4-FFF2-40B4-BE49-F238E27FC236}">
                <a16:creationId xmlns:a16="http://schemas.microsoft.com/office/drawing/2014/main" id="{0EE72424-C70C-5D60-D172-4C4D3E9B6354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15865621" y="438406"/>
            <a:ext cx="2422379" cy="1645808"/>
          </a:xfrm>
          <a:prstGeom prst="rect">
            <a:avLst/>
          </a:prstGeom>
        </p:spPr>
      </p:pic>
      <p:pic>
        <p:nvPicPr>
          <p:cNvPr id="17" name="Image 12" descr="preencoded.png">
            <a:extLst>
              <a:ext uri="{FF2B5EF4-FFF2-40B4-BE49-F238E27FC236}">
                <a16:creationId xmlns:a16="http://schemas.microsoft.com/office/drawing/2014/main" id="{2003EC80-7810-DCD8-1597-3EE799C2F864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17712033" y="4429646"/>
            <a:ext cx="575967" cy="1674071"/>
          </a:xfrm>
          <a:prstGeom prst="rect">
            <a:avLst/>
          </a:prstGeom>
        </p:spPr>
      </p:pic>
      <p:pic>
        <p:nvPicPr>
          <p:cNvPr id="18" name="Image 13" descr="preencoded.png">
            <a:extLst>
              <a:ext uri="{FF2B5EF4-FFF2-40B4-BE49-F238E27FC236}">
                <a16:creationId xmlns:a16="http://schemas.microsoft.com/office/drawing/2014/main" id="{F3127A2C-6147-6589-CE88-19ECAE89A1E0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16756411" y="2965595"/>
            <a:ext cx="425736" cy="1416280"/>
          </a:xfrm>
          <a:prstGeom prst="rect">
            <a:avLst/>
          </a:prstGeom>
        </p:spPr>
      </p:pic>
      <p:pic>
        <p:nvPicPr>
          <p:cNvPr id="19" name="Image 14" descr="preencoded.png">
            <a:extLst>
              <a:ext uri="{FF2B5EF4-FFF2-40B4-BE49-F238E27FC236}">
                <a16:creationId xmlns:a16="http://schemas.microsoft.com/office/drawing/2014/main" id="{43C846B0-7ED6-3C58-2CB2-2A7A003E766D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8891812" y="8918196"/>
            <a:ext cx="2084889" cy="1368804"/>
          </a:xfrm>
          <a:prstGeom prst="rect">
            <a:avLst/>
          </a:prstGeom>
        </p:spPr>
      </p:pic>
      <p:pic>
        <p:nvPicPr>
          <p:cNvPr id="20" name="Image 15" descr="preencoded.png">
            <a:extLst>
              <a:ext uri="{FF2B5EF4-FFF2-40B4-BE49-F238E27FC236}">
                <a16:creationId xmlns:a16="http://schemas.microsoft.com/office/drawing/2014/main" id="{0E976300-8A8F-3953-BDF0-955E4F33FD01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4695188" y="7457571"/>
            <a:ext cx="4866263" cy="2434407"/>
          </a:xfrm>
          <a:prstGeom prst="rect">
            <a:avLst/>
          </a:prstGeom>
        </p:spPr>
      </p:pic>
      <p:pic>
        <p:nvPicPr>
          <p:cNvPr id="21" name="Image 16" descr="preencoded.png">
            <a:extLst>
              <a:ext uri="{FF2B5EF4-FFF2-40B4-BE49-F238E27FC236}">
                <a16:creationId xmlns:a16="http://schemas.microsoft.com/office/drawing/2014/main" id="{3B2BF2E4-83FD-0C2E-DF51-80ADEF73AE5B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10685101" y="8185267"/>
            <a:ext cx="2412854" cy="1645808"/>
          </a:xfrm>
          <a:prstGeom prst="rect">
            <a:avLst/>
          </a:prstGeom>
        </p:spPr>
      </p:pic>
      <p:pic>
        <p:nvPicPr>
          <p:cNvPr id="22" name="Image 17" descr="preencoded.png">
            <a:extLst>
              <a:ext uri="{FF2B5EF4-FFF2-40B4-BE49-F238E27FC236}">
                <a16:creationId xmlns:a16="http://schemas.microsoft.com/office/drawing/2014/main" id="{BA9256C0-A6DF-3200-03DD-4BC5FD3791B3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0" y="9051326"/>
            <a:ext cx="1184483" cy="1235674"/>
          </a:xfrm>
          <a:prstGeom prst="rect">
            <a:avLst/>
          </a:prstGeom>
        </p:spPr>
      </p:pic>
      <p:pic>
        <p:nvPicPr>
          <p:cNvPr id="23" name="Image 18" descr="preencoded.png">
            <a:extLst>
              <a:ext uri="{FF2B5EF4-FFF2-40B4-BE49-F238E27FC236}">
                <a16:creationId xmlns:a16="http://schemas.microsoft.com/office/drawing/2014/main" id="{B1BAD914-07A2-EE0A-F630-30B5EB3E5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9402260" y="7999871"/>
            <a:ext cx="1176143" cy="1176624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DBBD3E-57B0-A528-4908-6EDC41555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70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C567B789-483F-BC69-893E-72088B973B4F}"/>
              </a:ext>
            </a:extLst>
          </p:cNvPr>
          <p:cNvGrpSpPr/>
          <p:nvPr/>
        </p:nvGrpSpPr>
        <p:grpSpPr>
          <a:xfrm>
            <a:off x="5209335" y="1144222"/>
            <a:ext cx="7052342" cy="1090275"/>
            <a:chOff x="4946923" y="2019768"/>
            <a:chExt cx="7052342" cy="1090275"/>
          </a:xfrm>
        </p:grpSpPr>
        <p:sp>
          <p:nvSpPr>
            <p:cNvPr id="8" name="標題 1">
              <a:extLst>
                <a:ext uri="{FF2B5EF4-FFF2-40B4-BE49-F238E27FC236}">
                  <a16:creationId xmlns:a16="http://schemas.microsoft.com/office/drawing/2014/main" id="{230BF412-B683-ED30-D0E0-8723C22CA42B}"/>
                </a:ext>
              </a:extLst>
            </p:cNvPr>
            <p:cNvSpPr txBox="1">
              <a:spLocks/>
            </p:cNvSpPr>
            <p:nvPr/>
          </p:nvSpPr>
          <p:spPr>
            <a:xfrm>
              <a:off x="5477689" y="2230043"/>
              <a:ext cx="6521576" cy="8800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實習單位</a:t>
              </a:r>
              <a:r>
                <a:rPr lang="en-US" altLang="zh-TW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需注意事項</a:t>
              </a:r>
              <a:endParaRPr lang="zh-TW" altLang="en-US" dirty="0"/>
            </a:p>
          </p:txBody>
        </p:sp>
        <p:pic>
          <p:nvPicPr>
            <p:cNvPr id="11" name="Image 4" descr="preencoded.png">
              <a:extLst>
                <a:ext uri="{FF2B5EF4-FFF2-40B4-BE49-F238E27FC236}">
                  <a16:creationId xmlns:a16="http://schemas.microsoft.com/office/drawing/2014/main" id="{73CF9F9E-9281-C4F4-02CC-3676832D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99000"/>
            </a:blip>
            <a:stretch>
              <a:fillRect/>
            </a:stretch>
          </p:blipFill>
          <p:spPr>
            <a:xfrm>
              <a:off x="4946923" y="2019768"/>
              <a:ext cx="754900" cy="1050158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65635BD-2F05-9392-AF05-B3715EEB1EA2}"/>
              </a:ext>
            </a:extLst>
          </p:cNvPr>
          <p:cNvSpPr/>
          <p:nvPr/>
        </p:nvSpPr>
        <p:spPr>
          <a:xfrm>
            <a:off x="2137030" y="3089910"/>
            <a:ext cx="14488872" cy="504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實習單位所公告之實習</a:t>
            </a:r>
            <a:r>
              <a:rPr lang="zh-TW" altLang="en-US" sz="44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相關資訊已整理後上傳至系網的</a:t>
            </a:r>
            <a:r>
              <a:rPr lang="zh-TW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實習專區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，請同學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自行下載並詳細閱讀。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需繳交之相關表單及檔案，將於說明會後上傳至系網，請同學自行下載填寫，</a:t>
            </a:r>
            <a:r>
              <a:rPr lang="zh-TW" altLang="en-US" sz="4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規定時間內繳交給班代</a:t>
            </a:r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，班代整理後再交給系辦。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AAB3F8B-A844-BF36-E5CD-0C466AACF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5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418126" y="1538727"/>
            <a:ext cx="3082195" cy="60426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16000"/>
              </a:lnSpc>
              <a:buNone/>
            </a:pPr>
            <a:r>
              <a:rPr lang="en-US" sz="4148" b="1" dirty="0">
                <a:solidFill>
                  <a:srgbClr val="000000">
                    <a:alpha val="99000"/>
                  </a:srgbClr>
                </a:solidFill>
                <a:latin typeface="Shippori Mincho ExtraBold" pitchFamily="34" charset="0"/>
                <a:ea typeface="Shippori Mincho ExtraBold" pitchFamily="34" charset="-122"/>
                <a:cs typeface="Shippori Mincho ExtraBold" pitchFamily="34" charset="-120"/>
              </a:rPr>
              <a:t>ICON SET</a:t>
            </a:r>
            <a:endParaRPr lang="en-US" sz="4148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5067463" y="2411507"/>
            <a:ext cx="1454383" cy="131549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6902468" y="2539147"/>
            <a:ext cx="1297338" cy="106030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8618579" y="2561258"/>
            <a:ext cx="1047664" cy="10161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10075039" y="2259667"/>
            <a:ext cx="927184" cy="1619274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11707831" y="2317427"/>
            <a:ext cx="1073280" cy="150375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1460069" y="4188464"/>
            <a:ext cx="1563644" cy="843973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10006095" y="4103867"/>
            <a:ext cx="1065072" cy="1033342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8628341" y="4131820"/>
            <a:ext cx="1028056" cy="977368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6888884" y="3978507"/>
            <a:ext cx="1315863" cy="1284062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5173338" y="4014359"/>
            <a:ext cx="1242676" cy="1211763"/>
          </a:xfrm>
          <a:prstGeom prst="rect">
            <a:avLst/>
          </a:prstGeom>
        </p:spPr>
      </p:pic>
      <p:pic>
        <p:nvPicPr>
          <p:cNvPr id="13" name="Image 10" descr="preencoded.png"/>
          <p:cNvPicPr>
            <a:picLocks noChangeAspect="1"/>
          </p:cNvPicPr>
          <p:nvPr/>
        </p:nvPicPr>
        <p:blipFill>
          <a:blip r:embed="rId13">
            <a:alphaModFix amt="99000"/>
          </a:blip>
          <a:stretch>
            <a:fillRect/>
          </a:stretch>
        </p:blipFill>
        <p:spPr>
          <a:xfrm>
            <a:off x="5192488" y="5429512"/>
            <a:ext cx="1202612" cy="1381041"/>
          </a:xfrm>
          <a:prstGeom prst="rect">
            <a:avLst/>
          </a:prstGeom>
        </p:spPr>
      </p:pic>
      <p:pic>
        <p:nvPicPr>
          <p:cNvPr id="14" name="Image 11" descr="preencoded.png"/>
          <p:cNvPicPr>
            <a:picLocks noChangeAspect="1"/>
          </p:cNvPicPr>
          <p:nvPr/>
        </p:nvPicPr>
        <p:blipFill>
          <a:blip r:embed="rId14">
            <a:alphaModFix amt="99000"/>
          </a:blip>
          <a:stretch>
            <a:fillRect/>
          </a:stretch>
        </p:blipFill>
        <p:spPr>
          <a:xfrm>
            <a:off x="6923411" y="5491549"/>
            <a:ext cx="1243128" cy="1243944"/>
          </a:xfrm>
          <a:prstGeom prst="rect">
            <a:avLst/>
          </a:prstGeom>
        </p:spPr>
      </p:pic>
      <p:pic>
        <p:nvPicPr>
          <p:cNvPr id="15" name="Image 12" descr="preencoded.png"/>
          <p:cNvPicPr>
            <a:picLocks noChangeAspect="1"/>
          </p:cNvPicPr>
          <p:nvPr/>
        </p:nvPicPr>
        <p:blipFill>
          <a:blip r:embed="rId15">
            <a:alphaModFix amt="99000"/>
          </a:blip>
          <a:stretch>
            <a:fillRect/>
          </a:stretch>
        </p:blipFill>
        <p:spPr>
          <a:xfrm>
            <a:off x="8615872" y="5598495"/>
            <a:ext cx="1033970" cy="1033345"/>
          </a:xfrm>
          <a:prstGeom prst="rect">
            <a:avLst/>
          </a:prstGeom>
        </p:spPr>
      </p:pic>
      <p:pic>
        <p:nvPicPr>
          <p:cNvPr id="16" name="Image 13" descr="preencoded.png"/>
          <p:cNvPicPr>
            <a:picLocks noChangeAspect="1"/>
          </p:cNvPicPr>
          <p:nvPr/>
        </p:nvPicPr>
        <p:blipFill>
          <a:blip r:embed="rId16">
            <a:alphaModFix amt="99000"/>
          </a:blip>
          <a:stretch>
            <a:fillRect/>
          </a:stretch>
        </p:blipFill>
        <p:spPr>
          <a:xfrm>
            <a:off x="9884256" y="5355169"/>
            <a:ext cx="1308655" cy="1516965"/>
          </a:xfrm>
          <a:prstGeom prst="rect">
            <a:avLst/>
          </a:prstGeom>
        </p:spPr>
      </p:pic>
      <p:pic>
        <p:nvPicPr>
          <p:cNvPr id="17" name="Image 14" descr="preencoded.png"/>
          <p:cNvPicPr>
            <a:picLocks noChangeAspect="1"/>
          </p:cNvPicPr>
          <p:nvPr/>
        </p:nvPicPr>
        <p:blipFill>
          <a:blip r:embed="rId17">
            <a:alphaModFix amt="99000"/>
          </a:blip>
          <a:stretch>
            <a:fillRect/>
          </a:stretch>
        </p:blipFill>
        <p:spPr>
          <a:xfrm>
            <a:off x="11485689" y="5472193"/>
            <a:ext cx="1517660" cy="1286010"/>
          </a:xfrm>
          <a:prstGeom prst="rect">
            <a:avLst/>
          </a:prstGeom>
        </p:spPr>
      </p:pic>
      <p:pic>
        <p:nvPicPr>
          <p:cNvPr id="18" name="Image 15" descr="preencoded.png"/>
          <p:cNvPicPr>
            <a:picLocks noChangeAspect="1"/>
          </p:cNvPicPr>
          <p:nvPr/>
        </p:nvPicPr>
        <p:blipFill>
          <a:blip r:embed="rId18">
            <a:alphaModFix amt="99000"/>
          </a:blip>
          <a:stretch>
            <a:fillRect/>
          </a:stretch>
        </p:blipFill>
        <p:spPr>
          <a:xfrm>
            <a:off x="11400648" y="7104959"/>
            <a:ext cx="1687745" cy="1153597"/>
          </a:xfrm>
          <a:prstGeom prst="rect">
            <a:avLst/>
          </a:prstGeom>
        </p:spPr>
      </p:pic>
      <p:pic>
        <p:nvPicPr>
          <p:cNvPr id="19" name="Image 16" descr="preencoded.png"/>
          <p:cNvPicPr>
            <a:picLocks noChangeAspect="1"/>
          </p:cNvPicPr>
          <p:nvPr/>
        </p:nvPicPr>
        <p:blipFill>
          <a:blip r:embed="rId19">
            <a:alphaModFix amt="99000"/>
          </a:blip>
          <a:stretch>
            <a:fillRect/>
          </a:stretch>
        </p:blipFill>
        <p:spPr>
          <a:xfrm>
            <a:off x="9871852" y="7159551"/>
            <a:ext cx="1333615" cy="1042669"/>
          </a:xfrm>
          <a:prstGeom prst="rect">
            <a:avLst/>
          </a:prstGeom>
        </p:spPr>
      </p:pic>
      <p:pic>
        <p:nvPicPr>
          <p:cNvPr id="20" name="Image 17" descr="preencoded.png"/>
          <p:cNvPicPr>
            <a:picLocks noChangeAspect="1"/>
          </p:cNvPicPr>
          <p:nvPr/>
        </p:nvPicPr>
        <p:blipFill>
          <a:blip r:embed="rId20">
            <a:alphaModFix amt="99000"/>
          </a:blip>
          <a:stretch>
            <a:fillRect/>
          </a:stretch>
        </p:blipFill>
        <p:spPr>
          <a:xfrm>
            <a:off x="8580735" y="7143609"/>
            <a:ext cx="1103061" cy="1059635"/>
          </a:xfrm>
          <a:prstGeom prst="rect">
            <a:avLst/>
          </a:prstGeom>
        </p:spPr>
      </p:pic>
      <p:pic>
        <p:nvPicPr>
          <p:cNvPr id="21" name="Image 18" descr="preencoded.png"/>
          <p:cNvPicPr>
            <a:picLocks noChangeAspect="1"/>
          </p:cNvPicPr>
          <p:nvPr/>
        </p:nvPicPr>
        <p:blipFill>
          <a:blip r:embed="rId21">
            <a:alphaModFix amt="99000"/>
          </a:blip>
          <a:stretch>
            <a:fillRect/>
          </a:stretch>
        </p:blipFill>
        <p:spPr>
          <a:xfrm>
            <a:off x="6917818" y="7072773"/>
            <a:ext cx="1257741" cy="1216342"/>
          </a:xfrm>
          <a:prstGeom prst="rect">
            <a:avLst/>
          </a:prstGeom>
        </p:spPr>
      </p:pic>
      <p:pic>
        <p:nvPicPr>
          <p:cNvPr id="22" name="Image 19" descr="preencoded.png"/>
          <p:cNvPicPr>
            <a:picLocks noChangeAspect="1"/>
          </p:cNvPicPr>
          <p:nvPr/>
        </p:nvPicPr>
        <p:blipFill>
          <a:blip r:embed="rId22">
            <a:alphaModFix amt="99000"/>
          </a:blip>
          <a:stretch>
            <a:fillRect/>
          </a:stretch>
        </p:blipFill>
        <p:spPr>
          <a:xfrm>
            <a:off x="5332157" y="7038177"/>
            <a:ext cx="924943" cy="1285535"/>
          </a:xfrm>
          <a:prstGeom prst="rect">
            <a:avLst/>
          </a:prstGeom>
        </p:spPr>
      </p:pic>
      <p:pic>
        <p:nvPicPr>
          <p:cNvPr id="23" name="Image 20" descr="preencoded.png"/>
          <p:cNvPicPr>
            <a:picLocks noChangeAspect="1"/>
          </p:cNvPicPr>
          <p:nvPr/>
        </p:nvPicPr>
        <p:blipFill>
          <a:blip r:embed="rId2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24" name="Image 21" descr="preencoded.png"/>
          <p:cNvPicPr>
            <a:picLocks noChangeAspect="1"/>
          </p:cNvPicPr>
          <p:nvPr/>
        </p:nvPicPr>
        <p:blipFill>
          <a:blip r:embed="rId2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25" name="Image 22" descr="preencoded.png"/>
          <p:cNvPicPr>
            <a:picLocks noChangeAspect="1"/>
          </p:cNvPicPr>
          <p:nvPr/>
        </p:nvPicPr>
        <p:blipFill>
          <a:blip r:embed="rId2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26" name="Image 23" descr="preencoded.png"/>
          <p:cNvPicPr>
            <a:picLocks noChangeAspect="1"/>
          </p:cNvPicPr>
          <p:nvPr/>
        </p:nvPicPr>
        <p:blipFill>
          <a:blip r:embed="rId2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27" name="Image 24" descr="preencoded.png"/>
          <p:cNvPicPr>
            <a:picLocks noChangeAspect="1"/>
          </p:cNvPicPr>
          <p:nvPr/>
        </p:nvPicPr>
        <p:blipFill>
          <a:blip r:embed="rId2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28" name="Image 25" descr="preencoded.png"/>
          <p:cNvPicPr>
            <a:picLocks noChangeAspect="1"/>
          </p:cNvPicPr>
          <p:nvPr/>
        </p:nvPicPr>
        <p:blipFill>
          <a:blip r:embed="rId2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pic>
        <p:nvPicPr>
          <p:cNvPr id="29" name="Image 0" descr="preencoded.png"/>
          <p:cNvPicPr>
            <a:picLocks noChangeAspect="1"/>
          </p:cNvPicPr>
          <p:nvPr/>
        </p:nvPicPr>
        <p:blipFill>
          <a:blip r:embed="rId29">
            <a:alphaModFix amt="99000"/>
          </a:blip>
          <a:stretch>
            <a:fillRect/>
          </a:stretch>
        </p:blipFill>
        <p:spPr>
          <a:xfrm>
            <a:off x="13619934" y="2411507"/>
            <a:ext cx="1152838" cy="1013397"/>
          </a:xfrm>
          <a:prstGeom prst="rect">
            <a:avLst/>
          </a:prstGeom>
        </p:spPr>
      </p:pic>
      <p:pic>
        <p:nvPicPr>
          <p:cNvPr id="30" name="Image 1" descr="preencoded.png"/>
          <p:cNvPicPr>
            <a:picLocks noChangeAspect="1"/>
          </p:cNvPicPr>
          <p:nvPr/>
        </p:nvPicPr>
        <p:blipFill>
          <a:blip r:embed="rId30">
            <a:alphaModFix amt="99000"/>
          </a:blip>
          <a:stretch>
            <a:fillRect/>
          </a:stretch>
        </p:blipFill>
        <p:spPr>
          <a:xfrm>
            <a:off x="13651255" y="3933050"/>
            <a:ext cx="1152838" cy="1013397"/>
          </a:xfrm>
          <a:prstGeom prst="rect">
            <a:avLst/>
          </a:prstGeom>
        </p:spPr>
      </p:pic>
      <p:sp>
        <p:nvSpPr>
          <p:cNvPr id="31" name="投影片編號版面配置區 30">
            <a:extLst>
              <a:ext uri="{FF2B5EF4-FFF2-40B4-BE49-F238E27FC236}">
                <a16:creationId xmlns:a16="http://schemas.microsoft.com/office/drawing/2014/main" id="{582A6403-1668-5E3A-04DE-F8EF5CFB1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58EA896-ECEC-72D6-C292-2C0D872770FA}"/>
              </a:ext>
            </a:extLst>
          </p:cNvPr>
          <p:cNvSpPr/>
          <p:nvPr/>
        </p:nvSpPr>
        <p:spPr>
          <a:xfrm>
            <a:off x="1492487" y="2387628"/>
            <a:ext cx="15303026" cy="4145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實習資料電子檔請於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11/19(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至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11/24(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繳交給班代，而班代需於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11/27(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繳交至系辦助教信箱。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體檢部分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為符合多數單位</a:t>
            </a:r>
            <a:r>
              <a:rPr lang="zh-TW" altLang="en-US" sz="3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三個月內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的期限，請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開始至醫院檢查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體檢報告最晚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12/24(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掃描電子檔後</a:t>
            </a:r>
            <a:r>
              <a:rPr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繳交給班代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並由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班代於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12/26(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)12:00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繳交至系辦助教信箱。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B2E837-CBAE-F8F5-A43A-3708E0A70447}"/>
              </a:ext>
            </a:extLst>
          </p:cNvPr>
          <p:cNvSpPr txBox="1"/>
          <p:nvPr/>
        </p:nvSpPr>
        <p:spPr>
          <a:xfrm>
            <a:off x="4300845" y="6887484"/>
            <a:ext cx="10627498" cy="2960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所有資料皆以個人資料夾為單位，請同學留意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若未於期限內繳交，將取消此次的實習資格。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請班代於</a:t>
            </a:r>
            <a:r>
              <a:rPr lang="en-US" altLang="zh-TW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11/16(</a:t>
            </a:r>
            <a:r>
              <a:rPr lang="zh-TW" altLang="en-US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)23:59</a:t>
            </a:r>
            <a:r>
              <a:rPr lang="zh-TW" altLang="en-US" sz="32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寄送實習名單給系辦助教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(chunfong@ntunhs.edu.tw)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8832771-F43B-AD05-F977-B0EA48F061EA}"/>
              </a:ext>
            </a:extLst>
          </p:cNvPr>
          <p:cNvGrpSpPr/>
          <p:nvPr/>
        </p:nvGrpSpPr>
        <p:grpSpPr>
          <a:xfrm>
            <a:off x="5587091" y="931202"/>
            <a:ext cx="6521576" cy="1102129"/>
            <a:chOff x="5480783" y="879231"/>
            <a:chExt cx="6521576" cy="1102129"/>
          </a:xfrm>
        </p:grpSpPr>
        <p:sp>
          <p:nvSpPr>
            <p:cNvPr id="8" name="標題 1">
              <a:extLst>
                <a:ext uri="{FF2B5EF4-FFF2-40B4-BE49-F238E27FC236}">
                  <a16:creationId xmlns:a16="http://schemas.microsoft.com/office/drawing/2014/main" id="{230BF412-B683-ED30-D0E0-8723C22CA42B}"/>
                </a:ext>
              </a:extLst>
            </p:cNvPr>
            <p:cNvSpPr txBox="1">
              <a:spLocks/>
            </p:cNvSpPr>
            <p:nvPr/>
          </p:nvSpPr>
          <p:spPr>
            <a:xfrm>
              <a:off x="5480783" y="1101360"/>
              <a:ext cx="6521576" cy="8800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繳交期限</a:t>
              </a:r>
              <a:endParaRPr lang="zh-TW" altLang="en-US" dirty="0"/>
            </a:p>
          </p:txBody>
        </p:sp>
        <p:pic>
          <p:nvPicPr>
            <p:cNvPr id="11" name="Image 4" descr="preencoded.png">
              <a:extLst>
                <a:ext uri="{FF2B5EF4-FFF2-40B4-BE49-F238E27FC236}">
                  <a16:creationId xmlns:a16="http://schemas.microsoft.com/office/drawing/2014/main" id="{73CF9F9E-9281-C4F4-02CC-3676832D3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99000"/>
            </a:blip>
            <a:stretch>
              <a:fillRect/>
            </a:stretch>
          </p:blipFill>
          <p:spPr>
            <a:xfrm>
              <a:off x="6298645" y="879231"/>
              <a:ext cx="754900" cy="1050158"/>
            </a:xfrm>
            <a:prstGeom prst="rect">
              <a:avLst/>
            </a:prstGeom>
          </p:spPr>
        </p:pic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D1E4AC58-43F7-6F6D-D6F8-E895D6282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99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997412" y="6904656"/>
            <a:ext cx="1415725" cy="425659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3836859" y="8273108"/>
            <a:ext cx="1408205" cy="1407635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453352" y="8433998"/>
            <a:ext cx="3731285" cy="1864983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1249303" y="7801256"/>
            <a:ext cx="1176130" cy="1175670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16402744" y="2047404"/>
            <a:ext cx="1875734" cy="2430054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5296229" y="959798"/>
            <a:ext cx="1583564" cy="1582923"/>
          </a:xfrm>
          <a:prstGeom prst="rect">
            <a:avLst/>
          </a:prstGeom>
        </p:spPr>
      </p:pic>
      <p:pic>
        <p:nvPicPr>
          <p:cNvPr id="13" name="Image 9" descr="preencoded.png"/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15865337" y="316409"/>
            <a:ext cx="2413140" cy="1644588"/>
          </a:xfrm>
          <a:prstGeom prst="rect">
            <a:avLst/>
          </a:prstGeom>
        </p:spPr>
      </p:pic>
      <p:pic>
        <p:nvPicPr>
          <p:cNvPr id="14" name="Image 10" descr="preencoded.png"/>
          <p:cNvPicPr>
            <a:picLocks noChangeAspect="1"/>
          </p:cNvPicPr>
          <p:nvPr/>
        </p:nvPicPr>
        <p:blipFill>
          <a:blip r:embed="rId10">
            <a:alphaModFix amt="99000"/>
          </a:blip>
          <a:stretch>
            <a:fillRect/>
          </a:stretch>
        </p:blipFill>
        <p:spPr>
          <a:xfrm>
            <a:off x="17720984" y="4307213"/>
            <a:ext cx="567019" cy="1677142"/>
          </a:xfrm>
          <a:prstGeom prst="rect">
            <a:avLst/>
          </a:prstGeom>
        </p:spPr>
      </p:pic>
      <p:pic>
        <p:nvPicPr>
          <p:cNvPr id="15" name="Image 11" descr="preencoded.png"/>
          <p:cNvPicPr>
            <a:picLocks noChangeAspect="1"/>
          </p:cNvPicPr>
          <p:nvPr/>
        </p:nvPicPr>
        <p:blipFill>
          <a:blip r:embed="rId11">
            <a:alphaModFix amt="99000"/>
          </a:blip>
          <a:stretch>
            <a:fillRect/>
          </a:stretch>
        </p:blipFill>
        <p:spPr>
          <a:xfrm>
            <a:off x="16944720" y="4788066"/>
            <a:ext cx="425831" cy="1415248"/>
          </a:xfrm>
          <a:prstGeom prst="rect">
            <a:avLst/>
          </a:prstGeom>
        </p:spPr>
      </p:pic>
      <p:sp>
        <p:nvSpPr>
          <p:cNvPr id="16" name="標題 1">
            <a:extLst>
              <a:ext uri="{FF2B5EF4-FFF2-40B4-BE49-F238E27FC236}">
                <a16:creationId xmlns:a16="http://schemas.microsoft.com/office/drawing/2014/main" id="{01CBB75B-451E-1D7B-0CCA-10C8358EDE56}"/>
              </a:ext>
            </a:extLst>
          </p:cNvPr>
          <p:cNvSpPr txBox="1">
            <a:spLocks/>
          </p:cNvSpPr>
          <p:nvPr/>
        </p:nvSpPr>
        <p:spPr>
          <a:xfrm>
            <a:off x="4908465" y="1204704"/>
            <a:ext cx="8876752" cy="8974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準備重要資料繳交時程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全部同學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C944164-38AF-AA37-7509-C97F6CEC1DF6}"/>
              </a:ext>
            </a:extLst>
          </p:cNvPr>
          <p:cNvSpPr txBox="1"/>
          <p:nvPr/>
        </p:nvSpPr>
        <p:spPr>
          <a:xfrm>
            <a:off x="3027501" y="2661370"/>
            <a:ext cx="126386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</a:t>
            </a:r>
            <a:r>
              <a:rPr lang="en-US" altLang="zh-TW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包含單位提供之履歷</a:t>
            </a:r>
            <a:r>
              <a:rPr lang="en-US" altLang="zh-TW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	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*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已繳過履歷者免繳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(11/19(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至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11/24(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)17:00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體檢報告資料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(12/28(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)23:59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40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其他學生實習相關資料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(11/24(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0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2547F02-3679-D5A5-B173-EFA96744AB4B}"/>
              </a:ext>
            </a:extLst>
          </p:cNvPr>
          <p:cNvSpPr/>
          <p:nvPr/>
        </p:nvSpPr>
        <p:spPr>
          <a:xfrm>
            <a:off x="3191340" y="6478848"/>
            <a:ext cx="1149921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36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9" name="Image 3" descr="preencoded.png">
            <a:extLst>
              <a:ext uri="{FF2B5EF4-FFF2-40B4-BE49-F238E27FC236}">
                <a16:creationId xmlns:a16="http://schemas.microsoft.com/office/drawing/2014/main" id="{E9D66797-BCE9-F05D-8062-262862297A1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99000"/>
          </a:blip>
          <a:stretch>
            <a:fillRect/>
          </a:stretch>
        </p:blipFill>
        <p:spPr>
          <a:xfrm>
            <a:off x="3967417" y="1204705"/>
            <a:ext cx="1147089" cy="897497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36B2E9-A921-8891-2CAF-FC5160453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391A1FE8-E80D-DB8A-E8FA-F6042F76BE0D}"/>
              </a:ext>
            </a:extLst>
          </p:cNvPr>
          <p:cNvSpPr txBox="1">
            <a:spLocks/>
          </p:cNvSpPr>
          <p:nvPr/>
        </p:nvSpPr>
        <p:spPr>
          <a:xfrm>
            <a:off x="2777079" y="2206334"/>
            <a:ext cx="12733840" cy="13268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spc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實習履歷、體檢報告與其他須繳交資料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C5234CE-FF85-A17E-9A8F-F2131EFE158C}"/>
              </a:ext>
            </a:extLst>
          </p:cNvPr>
          <p:cNvSpPr txBox="1">
            <a:spLocks/>
          </p:cNvSpPr>
          <p:nvPr/>
        </p:nvSpPr>
        <p:spPr>
          <a:xfrm>
            <a:off x="1891987" y="3598251"/>
            <a:ext cx="14504025" cy="426460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5A69"/>
              </a:buClr>
              <a:buFont typeface="Wingdings" panose="05000000000000000000" pitchFamily="2" charset="2"/>
              <a:buChar char="u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表單請上學校</a:t>
            </a:r>
            <a:r>
              <a:rPr lang="zh-TW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系網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自行下載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學校首頁→教學單位→健康事業管理系所→實習專區→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二技實習表單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繳交方式：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履歷、體檢報告與相關資料</a:t>
            </a:r>
            <a:r>
              <a:rPr lang="zh-TW" altLang="en-US" sz="3600" b="1" u="sng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交給班代</a:t>
            </a: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個人資料夾</a:t>
            </a:r>
            <a:r>
              <a:rPr lang="en-US" altLang="zh-TW" sz="3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CAC7190-8FD5-06C9-906F-94433276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36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7B85D8B5-2528-108E-D91A-36718EF1D392}"/>
              </a:ext>
            </a:extLst>
          </p:cNvPr>
          <p:cNvSpPr txBox="1">
            <a:spLocks/>
          </p:cNvSpPr>
          <p:nvPr/>
        </p:nvSpPr>
        <p:spPr>
          <a:xfrm>
            <a:off x="3600107" y="1083045"/>
            <a:ext cx="11087784" cy="11429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每位實習生皆須上傳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疫苗施打證明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244AA1D-4506-53D1-7F8A-B7479C84690B}"/>
              </a:ext>
            </a:extLst>
          </p:cNvPr>
          <p:cNvSpPr txBox="1"/>
          <p:nvPr/>
        </p:nvSpPr>
        <p:spPr>
          <a:xfrm>
            <a:off x="1442419" y="2164775"/>
            <a:ext cx="15403160" cy="699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多數醫院都已規定至少需打滿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劑，若同學尚未打滿者建議盡快排程施打，依照上屆的經驗，沒有符合規定的同學有可能會無法進入實習單位導致延後實習，有的單位會規定疫苗施打狀況符合前每週都需要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PCR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檢測，若非身體狀況不允許，建議同學要去施打疫苗並提供最新版的小黃卡。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若有特殊狀況，無法施打疫苗者可與系辦助理聯繫，</a:t>
            </a:r>
            <a:endParaRPr lang="en-US" altLang="zh-TW" sz="40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會協助與單位溝通</a:t>
            </a:r>
            <a:endParaRPr lang="en-US" altLang="zh-TW" sz="40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1BD4279B-3587-41D1-AAD3-8261DB7AE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53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14819674" y="-4"/>
            <a:ext cx="1806228" cy="2187867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>
            <a:alphaModFix amt="99000"/>
          </a:blip>
          <a:stretch>
            <a:fillRect/>
          </a:stretch>
        </p:blipFill>
        <p:spPr>
          <a:xfrm>
            <a:off x="17262980" y="608175"/>
            <a:ext cx="1015498" cy="158406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>
            <a:alphaModFix amt="99000"/>
          </a:blip>
          <a:stretch>
            <a:fillRect/>
          </a:stretch>
        </p:blipFill>
        <p:spPr>
          <a:xfrm>
            <a:off x="15534340" y="718182"/>
            <a:ext cx="1415528" cy="42604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>
            <a:alphaModFix amt="99000"/>
          </a:blip>
          <a:stretch>
            <a:fillRect/>
          </a:stretch>
        </p:blipFill>
        <p:spPr>
          <a:xfrm>
            <a:off x="313015" y="9019725"/>
            <a:ext cx="2514230" cy="125775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>
            <a:alphaModFix amt="99000"/>
          </a:blip>
          <a:stretch>
            <a:fillRect/>
          </a:stretch>
        </p:blipFill>
        <p:spPr>
          <a:xfrm>
            <a:off x="-3" y="7863317"/>
            <a:ext cx="851182" cy="2414162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>
            <a:alphaModFix amt="99000"/>
          </a:blip>
          <a:stretch>
            <a:fillRect/>
          </a:stretch>
        </p:blipFill>
        <p:spPr>
          <a:xfrm>
            <a:off x="1868296" y="9542925"/>
            <a:ext cx="1415432" cy="42604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AC06EFD0-BBDB-5CC9-0EEC-E7A9F6DC9ACD}"/>
              </a:ext>
            </a:extLst>
          </p:cNvPr>
          <p:cNvSpPr txBox="1">
            <a:spLocks/>
          </p:cNvSpPr>
          <p:nvPr/>
        </p:nvSpPr>
        <p:spPr>
          <a:xfrm>
            <a:off x="2133600" y="893508"/>
            <a:ext cx="12848492" cy="17028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實習資料檔案命名方式</a:t>
            </a:r>
            <a:r>
              <a:rPr lang="en-US" altLang="zh-TW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D741B76F-F3D2-1ADC-2E65-61ACE4849F9F}"/>
              </a:ext>
            </a:extLst>
          </p:cNvPr>
          <p:cNvSpPr txBox="1">
            <a:spLocks/>
          </p:cNvSpPr>
          <p:nvPr/>
        </p:nvSpPr>
        <p:spPr>
          <a:xfrm>
            <a:off x="2133600" y="2362307"/>
            <a:ext cx="12848492" cy="69005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000" dirty="0">
                <a:highlight>
                  <a:srgbClr val="FFCC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命名方式為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〝</a:t>
            </a:r>
            <a:r>
              <a:rPr lang="zh-TW" altLang="en-US" sz="4000" dirty="0">
                <a:highlight>
                  <a:srgbClr val="FFCC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 學號 姓名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〞(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中間空一格區隔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範例：健二二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123456789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檔案命名方式為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〝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 姓名</a:t>
            </a:r>
            <a:r>
              <a:rPr lang="en-US" altLang="zh-TW" sz="4000" dirty="0">
                <a:highlight>
                  <a:srgbClr val="CCFFCC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表單名稱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〞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範例：健二二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實習履歷表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健二二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體檢報告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健二二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王小明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疫苗施打證明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Image 1" descr="preencoded.png">
            <a:extLst>
              <a:ext uri="{FF2B5EF4-FFF2-40B4-BE49-F238E27FC236}">
                <a16:creationId xmlns:a16="http://schemas.microsoft.com/office/drawing/2014/main" id="{5FD2E922-FA3A-08E0-2CED-D0600301252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99000"/>
          </a:blip>
          <a:stretch>
            <a:fillRect/>
          </a:stretch>
        </p:blipFill>
        <p:spPr>
          <a:xfrm>
            <a:off x="2970616" y="893508"/>
            <a:ext cx="1152838" cy="1013397"/>
          </a:xfrm>
          <a:prstGeom prst="rect">
            <a:avLst/>
          </a:prstGeom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7805D4D3-33EE-84B6-9EE9-9E9E3763B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E41BE3-BA4A-4B05-A155-EDDC10078E2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527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64297</TotalTime>
  <Words>2981</Words>
  <Application>Microsoft Office PowerPoint</Application>
  <PresentationFormat>自訂</PresentationFormat>
  <Paragraphs>425</Paragraphs>
  <Slides>40</Slides>
  <Notes>40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2" baseType="lpstr">
      <vt:lpstr>Noto Sans JP Bold</vt:lpstr>
      <vt:lpstr>Noto Sans JP Regular</vt:lpstr>
      <vt:lpstr>Shippori Mincho ExtraBold</vt:lpstr>
      <vt:lpstr>微軟正黑體</vt:lpstr>
      <vt:lpstr>標楷體</vt:lpstr>
      <vt:lpstr>Aptos</vt:lpstr>
      <vt:lpstr>Arial</vt:lpstr>
      <vt:lpstr>Arial Black</vt:lpstr>
      <vt:lpstr>Calibri</vt:lpstr>
      <vt:lpstr>Times New Roman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ACworks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114學年度二技實習說明會-NEW</dc:title>
  <dc:subject>114學年度二技實習說明會-NEW</dc:subject>
  <dc:creator>designAC</dc:creator>
  <cp:lastModifiedBy>王淳鋒</cp:lastModifiedBy>
  <cp:revision>6</cp:revision>
  <cp:lastPrinted>2025-10-13T02:44:28Z</cp:lastPrinted>
  <dcterms:created xsi:type="dcterms:W3CDTF">2025-09-03T06:50:53Z</dcterms:created>
  <dcterms:modified xsi:type="dcterms:W3CDTF">2025-11-26T06:29:28Z</dcterms:modified>
</cp:coreProperties>
</file>